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9"/>
  </p:notesMasterIdLst>
  <p:sldIdLst>
    <p:sldId id="384" r:id="rId3"/>
    <p:sldId id="386" r:id="rId4"/>
    <p:sldId id="367" r:id="rId5"/>
    <p:sldId id="408" r:id="rId6"/>
    <p:sldId id="333" r:id="rId7"/>
    <p:sldId id="396" r:id="rId8"/>
    <p:sldId id="392" r:id="rId9"/>
    <p:sldId id="335" r:id="rId10"/>
    <p:sldId id="336" r:id="rId11"/>
    <p:sldId id="337" r:id="rId12"/>
    <p:sldId id="338" r:id="rId13"/>
    <p:sldId id="339" r:id="rId14"/>
    <p:sldId id="340" r:id="rId15"/>
    <p:sldId id="341" r:id="rId16"/>
    <p:sldId id="409" r:id="rId17"/>
    <p:sldId id="343" r:id="rId18"/>
    <p:sldId id="344" r:id="rId19"/>
    <p:sldId id="345" r:id="rId20"/>
    <p:sldId id="346" r:id="rId21"/>
    <p:sldId id="410" r:id="rId22"/>
    <p:sldId id="380" r:id="rId23"/>
    <p:sldId id="411" r:id="rId24"/>
    <p:sldId id="349" r:id="rId25"/>
    <p:sldId id="378" r:id="rId26"/>
    <p:sldId id="375" r:id="rId27"/>
    <p:sldId id="350" r:id="rId28"/>
    <p:sldId id="351" r:id="rId29"/>
    <p:sldId id="407" r:id="rId30"/>
    <p:sldId id="377" r:id="rId31"/>
    <p:sldId id="405" r:id="rId32"/>
    <p:sldId id="394" r:id="rId33"/>
    <p:sldId id="383" r:id="rId34"/>
    <p:sldId id="356" r:id="rId35"/>
    <p:sldId id="353" r:id="rId36"/>
    <p:sldId id="357" r:id="rId37"/>
    <p:sldId id="358" r:id="rId38"/>
    <p:sldId id="359" r:id="rId39"/>
    <p:sldId id="360" r:id="rId40"/>
    <p:sldId id="362" r:id="rId41"/>
    <p:sldId id="363" r:id="rId42"/>
    <p:sldId id="361" r:id="rId43"/>
    <p:sldId id="364" r:id="rId44"/>
    <p:sldId id="365" r:id="rId45"/>
    <p:sldId id="404" r:id="rId46"/>
    <p:sldId id="314" r:id="rId47"/>
    <p:sldId id="369" r:id="rId48"/>
    <p:sldId id="371" r:id="rId49"/>
    <p:sldId id="267" r:id="rId50"/>
    <p:sldId id="317" r:id="rId51"/>
    <p:sldId id="318" r:id="rId52"/>
    <p:sldId id="381" r:id="rId53"/>
    <p:sldId id="269" r:id="rId54"/>
    <p:sldId id="321" r:id="rId55"/>
    <p:sldId id="401" r:id="rId56"/>
    <p:sldId id="400" r:id="rId57"/>
    <p:sldId id="397" r:id="rId58"/>
    <p:sldId id="326" r:id="rId59"/>
    <p:sldId id="327" r:id="rId60"/>
    <p:sldId id="271" r:id="rId61"/>
    <p:sldId id="393" r:id="rId62"/>
    <p:sldId id="402" r:id="rId63"/>
    <p:sldId id="395" r:id="rId64"/>
    <p:sldId id="305" r:id="rId65"/>
    <p:sldId id="403" r:id="rId66"/>
    <p:sldId id="331" r:id="rId67"/>
    <p:sldId id="332"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16" autoAdjust="0"/>
    <p:restoredTop sz="68690" autoAdjust="0"/>
  </p:normalViewPr>
  <p:slideViewPr>
    <p:cSldViewPr snapToGrid="0">
      <p:cViewPr varScale="1">
        <p:scale>
          <a:sx n="98" d="100"/>
          <a:sy n="98" d="100"/>
        </p:scale>
        <p:origin x="1160" y="18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今天给大家分享一些流体模拟的入门知识，我们先看一个</a:t>
            </a:r>
            <a:r>
              <a:rPr kumimoji="1" lang="en-US" altLang="zh-CN" dirty="0"/>
              <a:t>demo</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3749784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接下来我们回顾下梯度。</a:t>
            </a:r>
            <a:endParaRPr lang="en-US" altLang="zh-CN" dirty="0"/>
          </a:p>
          <a:p>
            <a:r>
              <a:rPr lang="zh-CN" altLang="en-US" dirty="0"/>
              <a:t>什么是梯度？</a:t>
            </a:r>
            <a:endParaRPr lang="en-US" altLang="zh-CN" dirty="0"/>
          </a:p>
          <a:p>
            <a:r>
              <a:rPr lang="zh-CN" altLang="en-US" dirty="0"/>
              <a:t>函数 </a:t>
            </a:r>
            <a:r>
              <a:rPr lang="en-US" altLang="zh-CN" dirty="0"/>
              <a:t>u=f(</a:t>
            </a:r>
            <a:r>
              <a:rPr lang="en-US" altLang="zh-CN" dirty="0" err="1"/>
              <a:t>x,y,z</a:t>
            </a:r>
            <a:r>
              <a:rPr lang="en-US" altLang="zh-CN" dirty="0"/>
              <a:t>)</a:t>
            </a:r>
            <a:r>
              <a:rPr lang="zh-CN" altLang="en-US" dirty="0"/>
              <a:t> 的梯度定义为由 偏</a:t>
            </a:r>
            <a:r>
              <a:rPr lang="en-US" altLang="zh-CN" dirty="0"/>
              <a:t>f</a:t>
            </a:r>
            <a:r>
              <a:rPr lang="zh-CN" altLang="en-US" dirty="0"/>
              <a:t>偏</a:t>
            </a:r>
            <a:r>
              <a:rPr lang="en-US" altLang="zh-CN" dirty="0"/>
              <a:t>x</a:t>
            </a:r>
            <a:r>
              <a:rPr lang="zh-CN" altLang="en-US" dirty="0"/>
              <a:t>，偏</a:t>
            </a:r>
            <a:r>
              <a:rPr lang="en-US" altLang="zh-CN" dirty="0"/>
              <a:t>f</a:t>
            </a:r>
            <a:r>
              <a:rPr lang="zh-CN" altLang="en-US" dirty="0"/>
              <a:t>偏</a:t>
            </a:r>
            <a:r>
              <a:rPr lang="en-US" altLang="zh-CN" dirty="0"/>
              <a:t>y</a:t>
            </a:r>
            <a:r>
              <a:rPr lang="zh-CN" altLang="en-US" dirty="0"/>
              <a:t> 和 偏</a:t>
            </a:r>
            <a:r>
              <a:rPr lang="en-US" altLang="zh-CN" dirty="0"/>
              <a:t>f</a:t>
            </a:r>
            <a:r>
              <a:rPr lang="zh-CN" altLang="en-US" dirty="0"/>
              <a:t>偏</a:t>
            </a:r>
            <a:r>
              <a:rPr lang="en-US" altLang="zh-CN" dirty="0"/>
              <a:t>z</a:t>
            </a:r>
            <a:r>
              <a:rPr lang="zh-CN" altLang="en-US" dirty="0"/>
              <a:t> 所组成的一个三维向量。应用我们漆面提到的 </a:t>
            </a:r>
            <a:r>
              <a:rPr lang="en-US" altLang="zh-CN" dirty="0" err="1"/>
              <a:t>nabla</a:t>
            </a:r>
            <a:r>
              <a:rPr lang="zh-CN" altLang="en-US" dirty="0"/>
              <a:t> 算子，记作 </a:t>
            </a:r>
            <a:r>
              <a:rPr lang="en-US" altLang="zh-CN" dirty="0"/>
              <a:t>del</a:t>
            </a:r>
            <a:r>
              <a:rPr lang="zh-CN" altLang="en-US" dirty="0"/>
              <a:t> </a:t>
            </a:r>
            <a:r>
              <a:rPr lang="en-US" altLang="zh-CN" dirty="0"/>
              <a:t>f</a:t>
            </a:r>
          </a:p>
          <a:p>
            <a:endParaRPr lang="en-US" altLang="zh-CN" dirty="0"/>
          </a:p>
          <a:p>
            <a:r>
              <a:rPr lang="zh-CN" altLang="en-US" dirty="0"/>
              <a:t>关于梯度我们有两个重要的性质：</a:t>
            </a:r>
            <a:endParaRPr lang="en-US" altLang="zh-CN" dirty="0"/>
          </a:p>
          <a:p>
            <a:r>
              <a:rPr lang="en-US" altLang="zh-CN" dirty="0"/>
              <a:t>1</a:t>
            </a:r>
            <a:r>
              <a:rPr lang="zh-CN" altLang="en-US" dirty="0"/>
              <a:t>、沿梯度方向的方向导数最大，也就是函数值增加最快。最大的方向导数是梯度的模。</a:t>
            </a:r>
            <a:endParaRPr lang="en-US" altLang="zh-CN" dirty="0"/>
          </a:p>
          <a:p>
            <a:r>
              <a:rPr lang="en-US" altLang="zh-CN" dirty="0"/>
              <a:t>2</a:t>
            </a:r>
            <a:r>
              <a:rPr lang="zh-CN" altLang="en-US" dirty="0"/>
              <a:t>、梯度向量和等值曲面 </a:t>
            </a:r>
            <a:r>
              <a:rPr lang="en-US" altLang="zh-CN" dirty="0"/>
              <a:t>f(</a:t>
            </a:r>
            <a:r>
              <a:rPr lang="en-US" altLang="zh-CN" dirty="0" err="1"/>
              <a:t>x,y,z</a:t>
            </a:r>
            <a:r>
              <a:rPr lang="en-US" altLang="zh-CN" dirty="0"/>
              <a:t>)=C</a:t>
            </a:r>
            <a:r>
              <a:rPr lang="zh-CN" altLang="en-US" dirty="0"/>
              <a:t> 垂直，也就是说我们可以通过求函数的梯度方向得到等值面的法向量。</a:t>
            </a:r>
            <a:endParaRPr lang="en-US" altLang="zh-CN" dirty="0"/>
          </a:p>
          <a:p>
            <a:endParaRPr lang="en-US" altLang="zh-CN" dirty="0"/>
          </a:p>
          <a:p>
            <a:r>
              <a:rPr lang="zh-CN" altLang="en-US" dirty="0"/>
              <a:t>我们要记住这两个重要性质，后面会频繁用到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下面我们看下散度。</a:t>
                </a:r>
                <a:endParaRPr lang="en-US" altLang="zh-CN" dirty="0"/>
              </a:p>
              <a:p>
                <a:endParaRPr lang="en-US" altLang="zh-CN" dirty="0"/>
              </a:p>
              <a:p>
                <a:r>
                  <a:rPr lang="zh-CN" altLang="en-US" dirty="0"/>
                  <a:t>对于向量场 </a:t>
                </a:r>
                <a:r>
                  <a:rPr lang="en-US" altLang="zh-CN" dirty="0"/>
                  <a:t>A=(P,</a:t>
                </a:r>
                <a:r>
                  <a:rPr lang="zh-CN" altLang="en-US" dirty="0"/>
                  <a:t> </a:t>
                </a:r>
                <a:r>
                  <a:rPr lang="en-US" altLang="zh-CN" dirty="0"/>
                  <a:t>Q,</a:t>
                </a:r>
                <a:r>
                  <a:rPr lang="zh-CN" altLang="en-US" dirty="0"/>
                  <a:t> </a:t>
                </a:r>
                <a:r>
                  <a:rPr lang="en-US" altLang="zh-CN" dirty="0"/>
                  <a:t>R)</a:t>
                </a:r>
                <a:r>
                  <a:rPr lang="zh-CN" altLang="en-US" dirty="0"/>
                  <a:t>，如果函数 </a:t>
                </a:r>
                <a:r>
                  <a:rPr lang="en-US" altLang="zh-CN" dirty="0"/>
                  <a:t>P</a:t>
                </a:r>
                <a:r>
                  <a:rPr lang="zh-CN" altLang="en-US" dirty="0"/>
                  <a:t>，</a:t>
                </a:r>
                <a:r>
                  <a:rPr lang="en-US" altLang="zh-CN" dirty="0"/>
                  <a:t>Q</a:t>
                </a:r>
                <a:r>
                  <a:rPr lang="zh-CN" altLang="en-US" dirty="0"/>
                  <a:t>，</a:t>
                </a:r>
                <a:r>
                  <a:rPr lang="en-US" altLang="zh-CN" dirty="0"/>
                  <a:t>R</a:t>
                </a:r>
                <a:r>
                  <a:rPr lang="zh-CN" altLang="en-US" dirty="0"/>
                  <a:t> 它的偏导数存在的话，我们称 偏</a:t>
                </a:r>
                <a:r>
                  <a:rPr lang="en-US" altLang="zh-CN" dirty="0"/>
                  <a:t>P</a:t>
                </a:r>
                <a:r>
                  <a:rPr lang="zh-CN" altLang="en-US" dirty="0"/>
                  <a:t>偏</a:t>
                </a:r>
                <a:r>
                  <a:rPr lang="en-US" altLang="zh-CN" dirty="0"/>
                  <a:t>x</a:t>
                </a:r>
                <a:r>
                  <a:rPr lang="zh-CN" altLang="en-US" dirty="0"/>
                  <a:t> 加 偏</a:t>
                </a:r>
                <a:r>
                  <a:rPr lang="en-US" altLang="zh-CN" dirty="0"/>
                  <a:t>Q</a:t>
                </a:r>
                <a:r>
                  <a:rPr lang="zh-CN" altLang="en-US" dirty="0"/>
                  <a:t>偏</a:t>
                </a:r>
                <a:r>
                  <a:rPr lang="en-US" altLang="zh-CN" dirty="0"/>
                  <a:t>y</a:t>
                </a:r>
                <a:r>
                  <a:rPr lang="zh-CN" altLang="en-US" dirty="0"/>
                  <a:t> 加 偏</a:t>
                </a:r>
                <a:r>
                  <a:rPr lang="en-US" altLang="zh-CN" dirty="0"/>
                  <a:t>R</a:t>
                </a:r>
                <a:r>
                  <a:rPr lang="zh-CN" altLang="en-US" dirty="0"/>
                  <a:t>偏</a:t>
                </a:r>
                <a:r>
                  <a:rPr lang="en-US" altLang="zh-CN" dirty="0"/>
                  <a:t>z</a:t>
                </a:r>
                <a:r>
                  <a:rPr lang="zh-CN" altLang="en-US" dirty="0"/>
                  <a:t> 是 </a:t>
                </a:r>
                <a:r>
                  <a:rPr lang="en-US" altLang="zh-CN" dirty="0"/>
                  <a:t>A</a:t>
                </a:r>
                <a:r>
                  <a:rPr lang="zh-CN" altLang="en-US" dirty="0"/>
                  <a:t> 在 </a:t>
                </a:r>
                <a:r>
                  <a:rPr lang="en-US" altLang="zh-CN" dirty="0" err="1"/>
                  <a:t>xyz</a:t>
                </a:r>
                <a:r>
                  <a:rPr lang="zh-CN" altLang="en-US" dirty="0"/>
                  <a:t> 这一点的散度，我们可以记作 </a:t>
                </a:r>
                <a:r>
                  <a:rPr lang="en-US" altLang="zh-CN" dirty="0"/>
                  <a:t>del</a:t>
                </a:r>
                <a:r>
                  <a:rPr lang="zh-CN" altLang="en-US" dirty="0"/>
                  <a:t> 点乘 </a:t>
                </a:r>
                <a:r>
                  <a:rPr lang="en-US" altLang="zh-CN" dirty="0"/>
                  <a:t>A</a:t>
                </a:r>
                <a:r>
                  <a:rPr lang="zh-CN" altLang="en-US" dirty="0"/>
                  <a:t>。</a:t>
                </a:r>
                <a:endParaRPr lang="en-US" altLang="zh-CN" dirty="0"/>
              </a:p>
              <a:p>
                <a:endParaRPr lang="en-US" altLang="zh-CN" dirty="0"/>
              </a:p>
              <a:p>
                <a:r>
                  <a:rPr lang="zh-CN" altLang="en-US" dirty="0"/>
                  <a:t>那么散度的物理意义是什么呢？散度实际上向量场 </a:t>
                </a:r>
                <a:r>
                  <a:rPr lang="en-US" altLang="zh-CN" dirty="0"/>
                  <a:t>A</a:t>
                </a:r>
                <a:r>
                  <a:rPr lang="zh-CN" altLang="en-US" dirty="0"/>
                  <a:t> 在 </a:t>
                </a:r>
                <a:r>
                  <a:rPr lang="en-US" altLang="zh-CN" dirty="0"/>
                  <a:t>M</a:t>
                </a:r>
                <a:r>
                  <a:rPr lang="zh-CN" altLang="en-US" dirty="0"/>
                  <a:t> 处的通量密度。那什么是通量密度呢？</a:t>
                </a:r>
                <a:endParaRPr lang="en-US" altLang="zh-CN" dirty="0"/>
              </a:p>
              <a:p>
                <a:endParaRPr lang="en-US" altLang="zh-CN" dirty="0"/>
              </a:p>
              <a:p>
                <a:r>
                  <a:rPr lang="zh-CN" altLang="en-US" dirty="0"/>
                  <a:t>对于空间一点 </a:t>
                </a:r>
                <a:r>
                  <a:rPr lang="en-US" altLang="zh-CN" dirty="0"/>
                  <a:t>M</a:t>
                </a:r>
                <a:r>
                  <a:rPr lang="zh-CN" altLang="en-US" dirty="0"/>
                  <a:t>，我们以 </a:t>
                </a:r>
                <a:r>
                  <a:rPr lang="en-US" altLang="zh-CN" dirty="0"/>
                  <a:t>M</a:t>
                </a:r>
                <a:r>
                  <a:rPr lang="zh-CN" altLang="en-US" dirty="0"/>
                  <a:t> 为中心，</a:t>
                </a:r>
                <a:r>
                  <a:rPr lang="en-US" altLang="zh-CN" dirty="0"/>
                  <a:t>r</a:t>
                </a:r>
                <a:r>
                  <a:rPr lang="zh-CN" altLang="en-US" dirty="0"/>
                  <a:t> 为半径做一个球，</a:t>
                </a:r>
                <a:r>
                  <a:rPr lang="en-US" altLang="zh-CN" dirty="0"/>
                  <a:t>sigma</a:t>
                </a:r>
                <a:r>
                  <a:rPr lang="zh-CN" altLang="en-US" dirty="0"/>
                  <a:t> </a:t>
                </a:r>
                <a:r>
                  <a:rPr lang="en-US" altLang="zh-CN" dirty="0"/>
                  <a:t>r</a:t>
                </a:r>
                <a:r>
                  <a:rPr lang="zh-CN" altLang="en-US" dirty="0"/>
                  <a:t> 是球面，现在我们来球向量场通过 </a:t>
                </a:r>
                <a:r>
                  <a:rPr lang="en-US" altLang="zh-CN" dirty="0"/>
                  <a:t>sigma</a:t>
                </a:r>
                <a:r>
                  <a:rPr lang="zh-CN" altLang="en-US" dirty="0"/>
                  <a:t> </a:t>
                </a:r>
                <a:r>
                  <a:rPr lang="en-US" altLang="zh-CN" dirty="0"/>
                  <a:t>r</a:t>
                </a:r>
                <a:r>
                  <a:rPr lang="zh-CN" altLang="en-US" dirty="0"/>
                  <a:t> 曲面的通量，也就是向量场 </a:t>
                </a:r>
                <a:r>
                  <a:rPr lang="en-US" altLang="zh-CN" dirty="0"/>
                  <a:t>A</a:t>
                </a:r>
                <a:r>
                  <a:rPr lang="zh-CN" altLang="en-US" dirty="0"/>
                  <a:t> 沿曲面 </a:t>
                </a:r>
                <a:r>
                  <a:rPr lang="en-US" altLang="zh-CN" dirty="0"/>
                  <a:t>sigma</a:t>
                </a:r>
                <a:r>
                  <a:rPr lang="zh-CN" altLang="en-US" dirty="0"/>
                  <a:t> </a:t>
                </a:r>
                <a:r>
                  <a:rPr lang="en-US" altLang="zh-CN" dirty="0"/>
                  <a:t>r</a:t>
                </a:r>
                <a:r>
                  <a:rPr lang="zh-CN" altLang="en-US" dirty="0"/>
                  <a:t> 的曲面积分，我们用它除以 </a:t>
                </a:r>
                <a:r>
                  <a:rPr lang="en-US" altLang="zh-CN" dirty="0"/>
                  <a:t>sigma</a:t>
                </a:r>
                <a:r>
                  <a:rPr lang="zh-CN" altLang="en-US" dirty="0"/>
                  <a:t> </a:t>
                </a:r>
                <a:r>
                  <a:rPr lang="en-US" altLang="zh-CN" dirty="0"/>
                  <a:t>r</a:t>
                </a:r>
                <a:r>
                  <a:rPr lang="zh-CN" altLang="en-US" dirty="0"/>
                  <a:t> 所围成的球体的体积，就得到了单位体积通量。当 </a:t>
                </a:r>
                <a:r>
                  <a:rPr lang="en-US" altLang="zh-CN" dirty="0"/>
                  <a:t>r</a:t>
                </a:r>
                <a:r>
                  <a:rPr lang="zh-CN" altLang="en-US" dirty="0"/>
                  <a:t> 趋向于 </a:t>
                </a:r>
                <a:r>
                  <a:rPr lang="en-US" altLang="zh-CN" dirty="0"/>
                  <a:t>0</a:t>
                </a:r>
                <a:r>
                  <a:rPr lang="zh-CN" altLang="en-US" dirty="0"/>
                  <a:t> 时，所对应的比值极限，就是向量场 </a:t>
                </a:r>
                <a:r>
                  <a:rPr lang="en-US" altLang="zh-CN" dirty="0"/>
                  <a:t>A</a:t>
                </a:r>
                <a:r>
                  <a:rPr lang="zh-CN" altLang="en-US" dirty="0"/>
                  <a:t> 在 </a:t>
                </a:r>
                <a:r>
                  <a:rPr lang="en-US" altLang="zh-CN" dirty="0"/>
                  <a:t>M</a:t>
                </a:r>
                <a:r>
                  <a:rPr lang="zh-CN" altLang="en-US" dirty="0"/>
                  <a:t> 这一点的散度。所以散度是向量场的通量密度。</a:t>
                </a:r>
                <a:endParaRPr lang="en-US" altLang="zh-CN" dirty="0"/>
              </a:p>
              <a:p>
                <a:endParaRPr lang="en-US" altLang="zh-CN" dirty="0"/>
              </a:p>
              <a:p>
                <a:r>
                  <a:rPr lang="zh-CN" altLang="en-US" dirty="0"/>
                  <a:t>图上左边所示的是散度大于</a:t>
                </a:r>
                <a:r>
                  <a:rPr lang="en-US" altLang="zh-CN" dirty="0"/>
                  <a:t>0</a:t>
                </a:r>
                <a:r>
                  <a:rPr lang="zh-CN" altLang="en-US" dirty="0"/>
                  <a:t>，则是有流体流出，它叫做源；中间所示的散度小于</a:t>
                </a:r>
                <a:r>
                  <a:rPr lang="en-US" altLang="zh-CN" dirty="0"/>
                  <a:t>0</a:t>
                </a:r>
                <a:r>
                  <a:rPr lang="zh-CN" altLang="en-US" dirty="0"/>
                  <a:t>，则是有流体流入，它叫做汇。右边散度为</a:t>
                </a:r>
                <a:r>
                  <a:rPr lang="en-US" altLang="zh-CN" dirty="0"/>
                  <a:t>0.</a:t>
                </a:r>
                <a:r>
                  <a:rPr lang="zh-CN" altLang="en-US" dirty="0"/>
                  <a:t>当向量场</a:t>
                </a:r>
                <a:r>
                  <a:rPr lang="en-US" altLang="zh-CN" dirty="0"/>
                  <a:t>A</a:t>
                </a:r>
                <a:r>
                  <a:rPr lang="zh-CN" altLang="en-US" dirty="0"/>
                  <a:t>处处散度都为</a:t>
                </a:r>
                <a:r>
                  <a:rPr lang="en-US" altLang="zh-CN" dirty="0"/>
                  <a:t>0</a:t>
                </a:r>
                <a:r>
                  <a:rPr lang="zh-CN" altLang="en-US" dirty="0"/>
                  <a:t>，则</a:t>
                </a:r>
                <a:r>
                  <a:rPr lang="en-US" altLang="zh-CN" dirty="0"/>
                  <a:t>A</a:t>
                </a:r>
                <a:r>
                  <a:rPr lang="zh-CN" altLang="en-US" dirty="0"/>
                  <a:t>是无源场。</a:t>
                </a:r>
                <a:endParaRPr lang="en-US" altLang="zh-CN" dirty="0"/>
              </a:p>
              <a:p>
                <a:endParaRPr lang="en-US" altLang="zh-CN" dirty="0"/>
              </a:p>
              <a:p>
                <a:r>
                  <a:rPr lang="zh-CN" altLang="en-US" dirty="0"/>
                  <a:t>最后还有个高斯散度定理这里稍微回顾一下，具体怎么证明，这里就不证了，我们记住其结论就好了。简单来说，就是对于向量场在封闭曲面法线上的面积分等于它的散度在这个曲面所围起来体积上的体积分。这个定理非常重要，这个在我们后面讲不可压缩流体的时候会用到。</a:t>
                </a:r>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讲完散度，我们对应看看旋度。旋度它同样是针对向量场的。</a:t>
            </a:r>
            <a:endParaRPr lang="en-US" altLang="zh-CN" dirty="0"/>
          </a:p>
          <a:p>
            <a:endParaRPr lang="en-US" altLang="zh-CN" dirty="0"/>
          </a:p>
          <a:p>
            <a:r>
              <a:rPr lang="zh-CN" altLang="en-US" dirty="0"/>
              <a:t>对于向量场 </a:t>
            </a:r>
            <a:r>
              <a:rPr lang="en-US" altLang="zh-CN" dirty="0"/>
              <a:t>A</a:t>
            </a:r>
            <a:r>
              <a:rPr lang="zh-CN" altLang="en-US" dirty="0"/>
              <a:t> </a:t>
            </a:r>
            <a:r>
              <a:rPr lang="en-US" altLang="zh-CN" dirty="0"/>
              <a:t>=</a:t>
            </a:r>
            <a:r>
              <a:rPr lang="zh-CN" altLang="en-US" dirty="0"/>
              <a:t> </a:t>
            </a:r>
            <a:r>
              <a:rPr lang="en-US" altLang="zh-CN" dirty="0"/>
              <a:t>(P</a:t>
            </a:r>
            <a:r>
              <a:rPr lang="zh-CN" altLang="en-US" dirty="0"/>
              <a:t>，</a:t>
            </a:r>
            <a:r>
              <a:rPr lang="en-US" altLang="zh-CN" dirty="0"/>
              <a:t>Q</a:t>
            </a:r>
            <a:r>
              <a:rPr lang="zh-CN" altLang="en-US" dirty="0"/>
              <a:t>，</a:t>
            </a:r>
            <a:r>
              <a:rPr lang="en-US" altLang="zh-CN" dirty="0"/>
              <a:t>R),</a:t>
            </a:r>
            <a:r>
              <a:rPr lang="zh-CN" altLang="en-US" dirty="0"/>
              <a:t>其旋度定义为这样子，我们称这样一个由</a:t>
            </a:r>
            <a:r>
              <a:rPr lang="en-US" altLang="zh-CN" dirty="0"/>
              <a:t>P</a:t>
            </a:r>
            <a:r>
              <a:rPr lang="zh-CN" altLang="en-US" dirty="0"/>
              <a:t> </a:t>
            </a:r>
            <a:r>
              <a:rPr lang="en-US" altLang="zh-CN" dirty="0"/>
              <a:t>Q</a:t>
            </a:r>
            <a:r>
              <a:rPr lang="zh-CN" altLang="en-US" dirty="0"/>
              <a:t> </a:t>
            </a:r>
            <a:r>
              <a:rPr lang="en-US" altLang="zh-CN" dirty="0"/>
              <a:t>R</a:t>
            </a:r>
            <a:r>
              <a:rPr lang="zh-CN" altLang="en-US" dirty="0"/>
              <a:t>分别关于</a:t>
            </a:r>
            <a:r>
              <a:rPr lang="en-US" altLang="zh-CN" dirty="0" err="1"/>
              <a:t>xyz</a:t>
            </a:r>
            <a:r>
              <a:rPr lang="zh-CN" altLang="en-US" dirty="0"/>
              <a:t>偏导数所构成的一个三维向量为向量场</a:t>
            </a:r>
            <a:r>
              <a:rPr lang="en-US" altLang="zh-CN" dirty="0"/>
              <a:t>A</a:t>
            </a:r>
            <a:r>
              <a:rPr lang="zh-CN" altLang="en-US" dirty="0"/>
              <a:t>的旋度。</a:t>
            </a:r>
            <a:endParaRPr lang="en-US" altLang="zh-CN" dirty="0"/>
          </a:p>
          <a:p>
            <a:endParaRPr lang="en-US" altLang="zh-CN" dirty="0"/>
          </a:p>
          <a:p>
            <a:r>
              <a:rPr lang="zh-CN" altLang="en-US" dirty="0"/>
              <a:t>与散度一样，旋度我们记作 </a:t>
            </a:r>
            <a:r>
              <a:rPr lang="en-US" altLang="zh-CN" dirty="0"/>
              <a:t>del</a:t>
            </a:r>
            <a:r>
              <a:rPr lang="zh-CN" altLang="en-US" dirty="0"/>
              <a:t> 叉乘 </a:t>
            </a:r>
            <a:r>
              <a:rPr lang="en-US" altLang="zh-CN" dirty="0"/>
              <a:t>A</a:t>
            </a:r>
          </a:p>
          <a:p>
            <a:endParaRPr lang="en-US" altLang="zh-CN" dirty="0"/>
          </a:p>
          <a:p>
            <a:r>
              <a:rPr lang="zh-CN" altLang="en-US" dirty="0"/>
              <a:t>那么旋度的物理意义是什么呢？旋度物理意义是表示绕单位向量 </a:t>
            </a:r>
            <a:r>
              <a:rPr lang="en-US" altLang="zh-CN" dirty="0"/>
              <a:t>n</a:t>
            </a:r>
            <a:r>
              <a:rPr lang="zh-CN" altLang="en-US" dirty="0"/>
              <a:t> 的环流量密度。</a:t>
            </a:r>
            <a:endParaRPr lang="en-US" altLang="zh-CN" dirty="0"/>
          </a:p>
          <a:p>
            <a:endParaRPr lang="en-US" altLang="zh-CN" dirty="0"/>
          </a:p>
          <a:p>
            <a:r>
              <a:rPr lang="zh-CN" altLang="en-US" dirty="0"/>
              <a:t>那环流量密度又怎么理解呢？</a:t>
            </a:r>
            <a:endParaRPr lang="en-US" altLang="zh-CN" dirty="0"/>
          </a:p>
          <a:p>
            <a:r>
              <a:rPr lang="zh-CN" altLang="en-US" dirty="0"/>
              <a:t>对于空间上一个点</a:t>
            </a:r>
            <a:r>
              <a:rPr lang="en-US" altLang="zh-CN" dirty="0"/>
              <a:t>M</a:t>
            </a:r>
            <a:r>
              <a:rPr lang="zh-CN" altLang="en-US" dirty="0"/>
              <a:t>，以及</a:t>
            </a:r>
            <a:r>
              <a:rPr lang="en-US" altLang="zh-CN" dirty="0"/>
              <a:t>M</a:t>
            </a:r>
            <a:r>
              <a:rPr lang="zh-CN" altLang="en-US" dirty="0"/>
              <a:t>出发做一个向量</a:t>
            </a:r>
            <a:r>
              <a:rPr lang="en-US" altLang="zh-CN" dirty="0"/>
              <a:t>n</a:t>
            </a:r>
            <a:r>
              <a:rPr lang="zh-CN" altLang="en-US" dirty="0"/>
              <a:t>，做一个以</a:t>
            </a:r>
            <a:r>
              <a:rPr lang="en-US" altLang="zh-CN" dirty="0"/>
              <a:t>M</a:t>
            </a:r>
            <a:r>
              <a:rPr lang="zh-CN" altLang="en-US" dirty="0"/>
              <a:t>为中心 </a:t>
            </a:r>
            <a:r>
              <a:rPr lang="en-US" altLang="zh-CN" dirty="0"/>
              <a:t>r</a:t>
            </a:r>
            <a:r>
              <a:rPr lang="zh-CN" altLang="en-US" dirty="0"/>
              <a:t> 为半径的一个圆，圆所在平面与</a:t>
            </a:r>
            <a:r>
              <a:rPr lang="en-US" altLang="zh-CN" dirty="0"/>
              <a:t>n</a:t>
            </a:r>
            <a:r>
              <a:rPr lang="zh-CN" altLang="en-US" dirty="0"/>
              <a:t>垂直，而且圆的边界曲线 </a:t>
            </a:r>
            <a:r>
              <a:rPr lang="en-US" altLang="zh-CN" dirty="0"/>
              <a:t>Lr</a:t>
            </a:r>
            <a:r>
              <a:rPr lang="zh-CN" altLang="en-US" dirty="0"/>
              <a:t> 的方向与</a:t>
            </a:r>
            <a:r>
              <a:rPr lang="en-US" altLang="zh-CN" dirty="0"/>
              <a:t>n</a:t>
            </a:r>
            <a:r>
              <a:rPr lang="zh-CN" altLang="en-US" dirty="0"/>
              <a:t>的方向，满足右手法则。考虑向量场沿着曲线</a:t>
            </a:r>
            <a:r>
              <a:rPr lang="en-US" altLang="zh-CN" dirty="0"/>
              <a:t>Lr</a:t>
            </a:r>
            <a:r>
              <a:rPr lang="zh-CN" altLang="en-US" dirty="0"/>
              <a:t>的环流量，就是向量场</a:t>
            </a:r>
            <a:r>
              <a:rPr lang="en-US" altLang="zh-CN" dirty="0"/>
              <a:t>A</a:t>
            </a:r>
            <a:r>
              <a:rPr lang="zh-CN" altLang="en-US" dirty="0"/>
              <a:t>沿曲线</a:t>
            </a:r>
            <a:r>
              <a:rPr lang="en-US" altLang="zh-CN" dirty="0"/>
              <a:t>Lr</a:t>
            </a:r>
            <a:r>
              <a:rPr lang="zh-CN" altLang="en-US" dirty="0"/>
              <a:t>的曲线积分除以 </a:t>
            </a:r>
            <a:r>
              <a:rPr lang="en-US" altLang="zh-CN" dirty="0"/>
              <a:t>Lr</a:t>
            </a:r>
            <a:r>
              <a:rPr lang="zh-CN" altLang="en-US" dirty="0"/>
              <a:t> 所围成的面积，这就是单位面积的环流量。当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的点乘。这就是环流量密度。</a:t>
            </a:r>
            <a:endParaRPr lang="en-US" altLang="zh-CN" dirty="0"/>
          </a:p>
          <a:p>
            <a:endParaRPr lang="en-US" altLang="zh-CN" dirty="0"/>
          </a:p>
          <a:p>
            <a:r>
              <a:rPr lang="zh-CN" altLang="en-US" dirty="0"/>
              <a:t>这里的积分跟散度类似，只不过，散度是闭合曲面围成的空间中的通量除以围成空间的体积，然后令曲面无限小，而旋度则是闭合曲线围成面积中的环流除以围成范围的面积，然后令曲线无限小。</a:t>
            </a:r>
            <a:endParaRPr lang="en-US" altLang="zh-CN" dirty="0"/>
          </a:p>
          <a:p>
            <a:endParaRPr lang="en-US" altLang="zh-CN" dirty="0"/>
          </a:p>
          <a:p>
            <a:r>
              <a:rPr lang="zh-CN" altLang="en-US" dirty="0"/>
              <a:t>从屋里意义我们可以知道，向量场绕旋度的环流量密度最大。</a:t>
            </a:r>
            <a:endParaRPr lang="en-US" altLang="zh-CN" dirty="0"/>
          </a:p>
          <a:p>
            <a:endParaRPr lang="en-US" altLang="zh-CN" dirty="0"/>
          </a:p>
          <a:p>
            <a:r>
              <a:rPr lang="zh-CN" altLang="en-US" dirty="0"/>
              <a:t>流动的水带动水轮转动，那么什么时候水轮转动最快呢？由上面结论可以知道，当水轮的轴和</a:t>
            </a:r>
            <a:r>
              <a:rPr lang="en-US" altLang="zh-CN" dirty="0"/>
              <a:t>A</a:t>
            </a:r>
            <a:r>
              <a:rPr lang="zh-CN" altLang="en-US" dirty="0"/>
              <a:t>所对应的旋度方向向量</a:t>
            </a:r>
            <a:r>
              <a:rPr lang="en-US" altLang="zh-CN" dirty="0"/>
              <a:t>n</a:t>
            </a:r>
            <a:r>
              <a:rPr lang="zh-CN" altLang="en-US" dirty="0"/>
              <a:t>一直的时候，水轮转动最快。</a:t>
            </a:r>
            <a:endParaRPr lang="en-US" altLang="zh-CN" dirty="0"/>
          </a:p>
          <a:p>
            <a:endParaRPr lang="en-US" altLang="zh-CN" dirty="0"/>
          </a:p>
          <a:p>
            <a:r>
              <a:rPr lang="zh-CN" altLang="en-US" dirty="0"/>
              <a:t>如果流速场是个无旋场，那么把水轮放到中间任何位置，这个水轮都不会发生转动。</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最后在看看拉普拉斯算子。这个大家应该比较熟悉，在图像处理中很多地方都用到。拉普拉斯算子是空间中的二阶微分算子，定义为梯度的散度。可以写成 </a:t>
            </a:r>
            <a:r>
              <a:rPr lang="en-US" altLang="zh-CN" dirty="0"/>
              <a:t>del</a:t>
            </a:r>
            <a:r>
              <a:rPr lang="zh-CN" altLang="en-US" dirty="0"/>
              <a:t> 平方 </a:t>
            </a:r>
            <a:r>
              <a:rPr lang="en-US" altLang="zh-CN" dirty="0"/>
              <a:t>u</a:t>
            </a:r>
          </a:p>
          <a:p>
            <a:endParaRPr lang="en-US" altLang="zh-CN" dirty="0"/>
          </a:p>
          <a:p>
            <a:r>
              <a:rPr lang="zh-CN" altLang="en-US" dirty="0"/>
              <a:t>拉普拉斯算子描述了一个标量函数在某一点附近的平均值与该点处函数值的差。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除了前面提到的几个向量微分算子，流体力学中还有一个非常重要的概念，那就是物质导数。</a:t>
                </a:r>
                <a:endParaRPr lang="en-US" altLang="zh-CN" dirty="0"/>
              </a:p>
              <a:p>
                <a:endParaRPr lang="en-US" altLang="zh-CN" dirty="0"/>
              </a:p>
              <a:p>
                <a:r>
                  <a:rPr lang="zh-CN" altLang="en-US" dirty="0"/>
                  <a:t>物质导数，有些书上也会称为随体导数，实际上是同一个东西。</a:t>
                </a:r>
                <a:endParaRPr lang="en-US" altLang="zh-CN" dirty="0"/>
              </a:p>
              <a:p>
                <a:endParaRPr lang="en-US" altLang="zh-CN" dirty="0"/>
              </a:p>
              <a:p>
                <a:r>
                  <a:rPr lang="zh-CN" altLang="en-US" dirty="0"/>
                  <a:t>首先物质导数是针对流体微团，而不是空间固定点。这里所说的流体微团，是指流动中的一个具有一定体积的无穷小流体微团。这里的无穷小跟微积分中的无限小是相同的含义。但它也必须足够大，大道包含了大量的流体分子，使得它可以被看成是连续介质。</a:t>
                </a:r>
                <a:endParaRPr lang="en-US" altLang="zh-CN" dirty="0"/>
              </a:p>
              <a:p>
                <a:endParaRPr lang="en-US" altLang="zh-CN" dirty="0"/>
              </a:p>
              <a:p>
                <a:r>
                  <a:rPr lang="zh-CN" altLang="en-US" dirty="0"/>
                  <a:t>当表示物质导数的时候，我们一般用大写的</a:t>
                </a:r>
                <a:r>
                  <a:rPr lang="en-US" altLang="zh-CN" dirty="0"/>
                  <a:t>D</a:t>
                </a:r>
                <a:r>
                  <a:rPr lang="zh-CN" altLang="en-US" dirty="0"/>
                  <a:t>表示。如图所示</a:t>
                </a:r>
                <a:endParaRPr lang="en-US" altLang="zh-CN" dirty="0"/>
              </a:p>
              <a:p>
                <a:r>
                  <a:rPr lang="zh-CN" altLang="en-US" dirty="0"/>
                  <a:t>这里</a:t>
                </a:r>
                <a:r>
                  <a:rPr lang="en-US" altLang="zh-CN" dirty="0"/>
                  <a:t>DQ</a:t>
                </a:r>
                <a:r>
                  <a:rPr lang="zh-CN" altLang="en-US" dirty="0"/>
                  <a:t> </a:t>
                </a:r>
                <a:r>
                  <a:rPr lang="en-US" altLang="zh-CN" dirty="0"/>
                  <a:t>Dt</a:t>
                </a:r>
                <a:r>
                  <a:rPr lang="zh-CN" altLang="en-US" dirty="0"/>
                  <a:t> 代表流体微团通过</a:t>
                </a:r>
                <a:r>
                  <a:rPr lang="en-US" altLang="zh-CN" dirty="0"/>
                  <a:t>1</a:t>
                </a:r>
                <a:r>
                  <a:rPr lang="zh-CN" altLang="en-US" dirty="0"/>
                  <a:t>这个位置时，它的物理量</a:t>
                </a:r>
                <a:r>
                  <a:rPr lang="en-US" altLang="zh-CN" dirty="0"/>
                  <a:t>Q</a:t>
                </a:r>
                <a:r>
                  <a:rPr lang="zh-CN" altLang="en-US" dirty="0"/>
                  <a:t>变化的瞬时时间变化率，我们把这个瞬时时间变化率称为物理量</a:t>
                </a:r>
                <a:r>
                  <a:rPr lang="en-US" altLang="zh-CN" dirty="0"/>
                  <a:t>Q</a:t>
                </a:r>
                <a:r>
                  <a:rPr lang="zh-CN" altLang="en-US" dirty="0"/>
                  <a:t>的物质导数。</a:t>
                </a:r>
                <a:endParaRPr lang="en-US" altLang="zh-CN" dirty="0"/>
              </a:p>
              <a:p>
                <a:endParaRPr lang="en-US" altLang="zh-CN" dirty="0"/>
              </a:p>
              <a:p>
                <a:r>
                  <a:rPr lang="zh-CN" altLang="en-US" dirty="0"/>
                  <a:t>注意</a:t>
                </a:r>
                <a:r>
                  <a:rPr lang="en-US" altLang="zh-CN" dirty="0"/>
                  <a:t>DQ</a:t>
                </a:r>
                <a:r>
                  <a:rPr lang="zh-CN" altLang="en-US" dirty="0"/>
                  <a:t> </a:t>
                </a:r>
                <a:r>
                  <a:rPr lang="en-US" altLang="zh-CN" dirty="0"/>
                  <a:t>Dt</a:t>
                </a:r>
                <a:r>
                  <a:rPr lang="zh-CN" altLang="en-US" dirty="0"/>
                  <a:t>是给定流体微团在空间运动时，其携带物理量</a:t>
                </a:r>
                <a:r>
                  <a:rPr lang="en-US" altLang="zh-CN" dirty="0"/>
                  <a:t>Q</a:t>
                </a:r>
                <a:r>
                  <a:rPr lang="zh-CN" altLang="en-US" dirty="0"/>
                  <a:t>的时间变化率，与偏</a:t>
                </a:r>
                <a:r>
                  <a:rPr lang="en-US" altLang="zh-CN" dirty="0"/>
                  <a:t>Q</a:t>
                </a:r>
                <a:r>
                  <a:rPr lang="zh-CN" altLang="en-US" dirty="0"/>
                  <a:t>偏不一样，后者是固定点</a:t>
                </a:r>
                <a:r>
                  <a:rPr lang="en-US" altLang="zh-CN" dirty="0"/>
                  <a:t>1</a:t>
                </a:r>
                <a:r>
                  <a:rPr lang="zh-CN" altLang="en-US" dirty="0"/>
                  <a:t>处，物理量</a:t>
                </a:r>
                <a:r>
                  <a:rPr lang="en-US" altLang="zh-CN" dirty="0"/>
                  <a:t>Q</a:t>
                </a:r>
                <a:r>
                  <a:rPr lang="zh-CN" altLang="en-US" dirty="0"/>
                  <a:t>变化的时间变化率，所以偏</a:t>
                </a:r>
                <a:r>
                  <a:rPr lang="en-US" altLang="zh-CN" dirty="0"/>
                  <a:t>Q</a:t>
                </a:r>
                <a:r>
                  <a:rPr lang="zh-CN" altLang="en-US" dirty="0"/>
                  <a:t>偏</a:t>
                </a:r>
                <a:r>
                  <a:rPr lang="en-US" altLang="zh-CN" dirty="0"/>
                  <a:t>t</a:t>
                </a:r>
                <a:r>
                  <a:rPr lang="zh-CN" altLang="en-US" dirty="0"/>
                  <a:t>又称为当地导数，而</a:t>
                </a:r>
                <a:r>
                  <a:rPr lang="en-US" altLang="zh-CN" dirty="0"/>
                  <a:t>V</a:t>
                </a:r>
                <a:r>
                  <a:rPr lang="zh-CN" altLang="en-US" dirty="0"/>
                  <a:t>点乘</a:t>
                </a:r>
                <a:r>
                  <a:rPr lang="en-US" altLang="zh-CN" dirty="0"/>
                  <a:t>Q</a:t>
                </a:r>
                <a:r>
                  <a:rPr lang="zh-CN" altLang="en-US" dirty="0"/>
                  <a:t>梯度则被称为迁移导数。它在物理上表示流体微团从一点运动到另外一点，因流畅空间不均匀性而引起的时间变化率。</a:t>
                </a:r>
                <a:endParaRPr lang="en-US" altLang="zh-CN" dirty="0"/>
              </a:p>
              <a:p>
                <a:endParaRPr lang="en-US" altLang="zh-CN" dirty="0"/>
              </a:p>
              <a:p>
                <a:r>
                  <a:rPr lang="zh-CN" altLang="en-US" dirty="0"/>
                  <a:t>关于物质导数的物理意义，我们可以这么理解：假设你爬山，考虑你所感受到的温度。从时间方面来考虑，从早上到中午，温度在渐渐升高；从空间考虑，从山脚到山顶，气温在逐渐下降。也就是说你从一处到另一处，温度的变化不仅由于你的空间位置变化，也取决于时间的变化。这就是物质导数的物理意义。</a:t>
                </a:r>
                <a:endParaRPr lang="en-US" altLang="zh-CN" dirty="0"/>
              </a:p>
              <a:p>
                <a:endParaRPr lang="en-US" altLang="zh-CN" dirty="0"/>
              </a:p>
              <a:p>
                <a:r>
                  <a:rPr lang="zh-CN" altLang="en-US" dirty="0"/>
                  <a:t>最后，我们发现，其实物质导数就是对时间的全导数。只是前面的式子更能凸显物理意义，而后面一条式子在数学上更正式一些。</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有了上述的基础知识之后，我们可以开始着手推导</a:t>
            </a:r>
            <a:r>
              <a:rPr lang="en-US" altLang="zh-CN" dirty="0"/>
              <a:t>NS</a:t>
            </a:r>
            <a:r>
              <a:rPr lang="zh-CN" altLang="en-US" dirty="0"/>
              <a:t>方程。</a:t>
            </a:r>
            <a:endParaRPr lang="en-US" altLang="zh-CN" dirty="0"/>
          </a:p>
          <a:p>
            <a:endParaRPr lang="en-US" altLang="zh-CN" dirty="0"/>
          </a:p>
          <a:p>
            <a:r>
              <a:rPr lang="zh-CN" altLang="en-US" dirty="0"/>
              <a:t>首先</a:t>
            </a:r>
            <a:r>
              <a:rPr lang="en-US" altLang="zh-CN" dirty="0"/>
              <a:t>NS</a:t>
            </a:r>
            <a:r>
              <a:rPr lang="zh-CN" altLang="en-US" dirty="0"/>
              <a:t>方程是就是动量方程 </a:t>
            </a:r>
            <a:r>
              <a:rPr lang="en-US" altLang="zh-CN" dirty="0"/>
              <a:t>xxx</a:t>
            </a:r>
            <a:r>
              <a:rPr lang="zh-CN" altLang="en-US" dirty="0"/>
              <a:t> 。其中 </a:t>
            </a:r>
            <a:r>
              <a:rPr lang="en-US" altLang="zh-CN" dirty="0" err="1"/>
              <a:t>xxxxxx</a:t>
            </a:r>
            <a:endParaRPr lang="en-US" altLang="zh-CN" dirty="0"/>
          </a:p>
          <a:p>
            <a:r>
              <a:rPr lang="zh-CN" altLang="en-US" dirty="0"/>
              <a:t>另外</a:t>
            </a:r>
            <a:r>
              <a:rPr lang="en-US" altLang="zh-CN" dirty="0"/>
              <a:t>NS</a:t>
            </a:r>
            <a:r>
              <a:rPr lang="zh-CN" altLang="en-US" dirty="0"/>
              <a:t>方程的解要满足质量守恒方程 </a:t>
            </a:r>
            <a:r>
              <a:rPr lang="en-US" altLang="zh-CN" dirty="0"/>
              <a:t>xxx</a:t>
            </a:r>
            <a:r>
              <a:rPr lang="zh-CN" altLang="en-US" dirty="0"/>
              <a:t> ，也就是散度为</a:t>
            </a:r>
            <a:r>
              <a:rPr lang="en-US" altLang="zh-CN" dirty="0"/>
              <a:t>0</a:t>
            </a:r>
            <a:r>
              <a:rPr lang="zh-CN" altLang="en-US" dirty="0"/>
              <a:t>。</a:t>
            </a:r>
            <a:endParaRPr lang="en-US" altLang="zh-CN" dirty="0"/>
          </a:p>
          <a:p>
            <a:endParaRPr lang="en-US" altLang="zh-CN" dirty="0"/>
          </a:p>
          <a:p>
            <a:r>
              <a:rPr lang="zh-CN" altLang="en-US" dirty="0"/>
              <a:t>乍一看，两条方程都很复杂。其实它们的理论基础我们高中物理的时候都学过。</a:t>
            </a:r>
            <a:endParaRPr lang="en-US" altLang="zh-CN" dirty="0"/>
          </a:p>
          <a:p>
            <a:endParaRPr lang="en-US" altLang="zh-CN" dirty="0"/>
          </a:p>
          <a:p>
            <a:r>
              <a:rPr lang="zh-CN" altLang="en-US" dirty="0"/>
              <a:t>严格来讲，第二条质量守恒方程，实际上是不可压缩流体的一个条件，它不属于普适性的</a:t>
            </a:r>
            <a:r>
              <a:rPr lang="en-US" altLang="zh-CN" dirty="0"/>
              <a:t>NS</a:t>
            </a:r>
            <a:r>
              <a:rPr lang="zh-CN" altLang="en-US" dirty="0"/>
              <a:t>方程，只是我们在模拟流体的时候，一般都把流体当做不可压缩流来处理，因此在这里提前给出来，让大家更清楚意识到有这个约束条件。</a:t>
            </a:r>
            <a:endParaRPr lang="en-US" altLang="zh-CN" dirty="0"/>
          </a:p>
          <a:p>
            <a:endParaRPr lang="en-US" altLang="zh-CN" dirty="0"/>
          </a:p>
          <a:p>
            <a:r>
              <a:rPr lang="zh-CN" altLang="en-US" dirty="0"/>
              <a:t>接下来，我们逐个来看看这两条方程是怎么来的。</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首先我们来看动量方程。</a:t>
                </a:r>
                <a:endParaRPr lang="en-US" altLang="zh-CN" dirty="0"/>
              </a:p>
              <a:p>
                <a:endParaRPr lang="en-US" altLang="zh-CN" dirty="0"/>
              </a:p>
              <a:p>
                <a:r>
                  <a:rPr lang="zh-CN" altLang="en-US" dirty="0"/>
                  <a:t>动量方程其实是从拉格朗日视角出发来推导的。根据牛顿第二定律：</a:t>
                </a:r>
                <a:r>
                  <a:rPr lang="en-US" altLang="zh-CN" dirty="0"/>
                  <a:t>F=ma</a:t>
                </a:r>
                <a:r>
                  <a:rPr lang="zh-CN" altLang="en-US" dirty="0"/>
                  <a:t>，写成微分形式是 </a:t>
                </a:r>
                <a:r>
                  <a:rPr lang="en-US" altLang="zh-CN" dirty="0"/>
                  <a:t>m</a:t>
                </a:r>
                <a:r>
                  <a:rPr lang="zh-CN" altLang="en-US" dirty="0"/>
                  <a:t> 乘以 </a:t>
                </a:r>
                <a:r>
                  <a:rPr lang="en-US" altLang="zh-CN" dirty="0"/>
                  <a:t>du</a:t>
                </a:r>
                <a:r>
                  <a:rPr lang="zh-CN" altLang="en-US" dirty="0"/>
                  <a:t> </a:t>
                </a:r>
                <a:r>
                  <a:rPr lang="en-US" altLang="zh-CN" dirty="0"/>
                  <a:t>dt</a:t>
                </a:r>
              </a:p>
              <a:p>
                <a:endParaRPr lang="en-US" altLang="zh-CN" dirty="0"/>
              </a:p>
              <a:p>
                <a:r>
                  <a:rPr lang="zh-CN" altLang="en-US" dirty="0"/>
                  <a:t>这里的</a:t>
                </a:r>
                <a:r>
                  <a:rPr lang="en-US" altLang="zh-CN" dirty="0"/>
                  <a:t>F</a:t>
                </a:r>
                <a:r>
                  <a:rPr lang="zh-CN" altLang="en-US" dirty="0"/>
                  <a:t>代表流体粒子所受的合力。既然是合力，那么我们就要分析单个流体粒子会受到外力和内力。</a:t>
                </a:r>
                <a:endParaRPr lang="en-US" altLang="zh-CN" dirty="0"/>
              </a:p>
              <a:p>
                <a:endParaRPr lang="en-US" altLang="zh-CN" dirty="0"/>
              </a:p>
              <a:p>
                <a:r>
                  <a:rPr lang="zh-CN" altLang="en-US" dirty="0"/>
                  <a:t>那么流体粒子受到哪些外力呢？</a:t>
                </a:r>
                <a:endParaRPr lang="en-US" altLang="zh-CN" dirty="0"/>
              </a:p>
              <a:p>
                <a:endParaRPr lang="en-US" altLang="zh-CN" dirty="0"/>
              </a:p>
              <a:p>
                <a:r>
                  <a:rPr lang="zh-CN" altLang="en-US" dirty="0"/>
                  <a:t>最简单的就是像重力这种体积力。体积力就是指穿越空间作用在所有流体元上的非接触力。体积力的大小一般与流体元体积成正比。</a:t>
                </a:r>
                <a:endParaRPr lang="en-US" altLang="zh-CN" dirty="0"/>
              </a:p>
              <a:p>
                <a:endParaRPr lang="en-US" altLang="zh-CN" dirty="0"/>
              </a:p>
              <a:p>
                <a:r>
                  <a:rPr lang="zh-CN" altLang="en-US" dirty="0"/>
                  <a:t>除了体积力，其他粒子也会对当前流体粒子产生作用力，这些作用力一般有压力、黏力等等。</a:t>
                </a:r>
                <a:endParaRPr lang="en-US" altLang="zh-CN" dirty="0"/>
              </a:p>
              <a:p>
                <a:endParaRPr lang="en-US" altLang="zh-CN" dirty="0"/>
              </a:p>
              <a:p>
                <a:r>
                  <a:rPr lang="zh-CN" altLang="en-US" dirty="0"/>
                  <a:t>那我们看下压力。一般高压区会向低压区产生作用力。这里我们只关注施加到流体粒子上压力的净合力。也就是说，如果施加在粒子上压力在每个方向上都相等，那么它的压力合力便为</a:t>
                </a:r>
                <a:r>
                  <a:rPr lang="en-US" altLang="zh-CN" dirty="0"/>
                  <a:t>0</a:t>
                </a:r>
                <a:r>
                  <a:rPr lang="zh-CN" altLang="en-US" dirty="0"/>
                  <a:t>。我们用压力的负梯度来衡量在当前流体粒子处压力的不平衡性。那么，流体粒子所受的压力就是对压力负梯度在体积上的积分。这里为了简化，我们直接用压力负梯度直接乘上体积</a:t>
                </a:r>
                <a:r>
                  <a:rPr lang="en-US" altLang="zh-CN" dirty="0"/>
                  <a:t>V</a:t>
                </a:r>
                <a:r>
                  <a:rPr lang="zh-CN" altLang="en-US" dirty="0"/>
                  <a:t>，得到负 </a:t>
                </a:r>
                <a:r>
                  <a:rPr lang="en-US" altLang="zh-CN" dirty="0"/>
                  <a:t>del</a:t>
                </a:r>
                <a:r>
                  <a:rPr lang="zh-CN" altLang="en-US" dirty="0"/>
                  <a:t> </a:t>
                </a:r>
                <a:r>
                  <a:rPr lang="en-US" altLang="zh-CN" dirty="0"/>
                  <a:t>p</a:t>
                </a:r>
                <a:r>
                  <a:rPr lang="zh-CN" altLang="en-US" dirty="0"/>
                  <a:t> </a:t>
                </a:r>
                <a:r>
                  <a:rPr lang="en-US" altLang="zh-CN" dirty="0"/>
                  <a:t>V</a:t>
                </a:r>
                <a:r>
                  <a:rPr lang="zh-CN" altLang="en-US" dirty="0"/>
                  <a: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除了压力，粒子之间相对运动还会产生黏力。我们可以直观地把这种力理解为尽可能使得粒子以周围区域的平均速度移动的力，也就是使得粒子的速度与周围区域粒子速度的差距最小化。</a:t>
                </a:r>
                <a:r>
                  <a:rPr lang="zh-CN" altLang="en-US" sz="1200" kern="1200" dirty="0">
                    <a:solidFill>
                      <a:schemeClr val="tx1"/>
                    </a:solidFill>
                    <a:effectLst/>
                    <a:latin typeface="+mn-lt"/>
                    <a:ea typeface="+mn-ea"/>
                    <a:cs typeface="+mn-cs"/>
                  </a:rPr>
                  <a:t>前面我 们提到过，拉普拉斯算子是衡量一个量与之周围区域该量平均值之差的算符。因此，我们可以用当前粒子速度矢量与周围区域平均速度矢量之差 来衡量黏力。为了计算黏力，我们需要对 在整个粒子的体积上进行积分，跟前面求压力类似，为了简化，我们直接乘上体积 ，得到 </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 乘以 </a:t>
                </a:r>
                <a:r>
                  <a:rPr lang="en-US" altLang="zh-CN" sz="1200" kern="1200" dirty="0">
                    <a:solidFill>
                      <a:schemeClr val="tx1"/>
                    </a:solidFill>
                    <a:effectLst/>
                    <a:latin typeface="+mn-lt"/>
                    <a:ea typeface="+mn-ea"/>
                    <a:cs typeface="+mn-cs"/>
                  </a:rPr>
                  <a:t>del</a:t>
                </a:r>
                <a:r>
                  <a:rPr lang="zh-CN" altLang="en-US" sz="1200" kern="1200" dirty="0">
                    <a:solidFill>
                      <a:schemeClr val="tx1"/>
                    </a:solidFill>
                    <a:effectLst/>
                    <a:latin typeface="+mn-lt"/>
                    <a:ea typeface="+mn-ea"/>
                    <a:cs typeface="+mn-cs"/>
                  </a:rPr>
                  <a:t> 平方 </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，另外，这里还引进一个称为动力粘度系数的物理量 </a:t>
                </a:r>
                <a:r>
                  <a:rPr lang="en-US" altLang="zh-CN" sz="1200" kern="1200" dirty="0">
                    <a:solidFill>
                      <a:schemeClr val="tx1"/>
                    </a:solidFill>
                    <a:effectLst/>
                    <a:latin typeface="+mn-lt"/>
                    <a:ea typeface="+mn-ea"/>
                    <a:cs typeface="+mn-cs"/>
                  </a:rPr>
                  <a:t>mu</a:t>
                </a:r>
                <a:r>
                  <a:rPr lang="zh-CN" altLang="en-US" sz="1200" kern="1200" dirty="0">
                    <a:solidFill>
                      <a:schemeClr val="tx1"/>
                    </a:solidFill>
                    <a:effectLst/>
                    <a:latin typeface="+mn-lt"/>
                    <a:ea typeface="+mn-ea"/>
                    <a:cs typeface="+mn-cs"/>
                  </a:rPr>
                  <a:t>，最后黏力项变成 </a:t>
                </a:r>
                <a:r>
                  <a:rPr lang="en-US" altLang="zh-CN" sz="1200" kern="1200" dirty="0">
                    <a:solidFill>
                      <a:schemeClr val="tx1"/>
                    </a:solidFill>
                    <a:effectLst/>
                    <a:latin typeface="+mn-lt"/>
                    <a:ea typeface="+mn-ea"/>
                    <a:cs typeface="+mn-cs"/>
                  </a:rPr>
                  <a:t>V</a:t>
                </a:r>
                <a:r>
                  <a:rPr lang="zh-CN" altLang="en-US" sz="1200" kern="1200" dirty="0">
                    <a:solidFill>
                      <a:schemeClr val="tx1"/>
                    </a:solidFill>
                    <a:effectLst/>
                    <a:latin typeface="+mn-lt"/>
                    <a:ea typeface="+mn-ea"/>
                    <a:cs typeface="+mn-cs"/>
                  </a:rPr>
                  <a:t> 乘以 </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del</a:t>
                </a:r>
                <a:r>
                  <a:rPr lang="zh-CN" altLang="en-US" sz="1200" kern="1200" dirty="0">
                    <a:solidFill>
                      <a:schemeClr val="tx1"/>
                    </a:solidFill>
                    <a:effectLst/>
                    <a:latin typeface="+mn-lt"/>
                    <a:ea typeface="+mn-ea"/>
                    <a:cs typeface="+mn-cs"/>
                  </a:rPr>
                  <a:t> 平方 </a:t>
                </a:r>
                <a:r>
                  <a:rPr lang="en-US" altLang="zh-CN" sz="1200" kern="1200" dirty="0">
                    <a:solidFill>
                      <a:schemeClr val="tx1"/>
                    </a:solidFill>
                    <a:effectLst/>
                    <a:latin typeface="+mn-lt"/>
                    <a:ea typeface="+mn-ea"/>
                    <a:cs typeface="+mn-cs"/>
                  </a:rPr>
                  <a:t>u</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这样子，我们就得到动量方程 </a:t>
                </a:r>
                <a:r>
                  <a:rPr lang="en-US" altLang="zh-CN" sz="1200" kern="1200" dirty="0">
                    <a:solidFill>
                      <a:schemeClr val="tx1"/>
                    </a:solidFill>
                    <a:effectLst/>
                    <a:latin typeface="+mn-lt"/>
                    <a:ea typeface="+mn-ea"/>
                    <a:cs typeface="+mn-cs"/>
                  </a:rPr>
                  <a:t>xxx</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我们化简一下，两边同时除以 </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，可得 </a:t>
                </a:r>
                <a:r>
                  <a:rPr lang="en-US" altLang="zh-CN" sz="1200" kern="1200" dirty="0">
                    <a:solidFill>
                      <a:schemeClr val="tx1"/>
                    </a:solidFill>
                    <a:effectLst/>
                    <a:latin typeface="+mn-lt"/>
                    <a:ea typeface="+mn-ea"/>
                    <a:cs typeface="+mn-cs"/>
                  </a:rPr>
                  <a:t>xxx</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最后加上动力粘性系数，则可得 </a:t>
                </a:r>
                <a:r>
                  <a:rPr lang="en-US" altLang="zh-CN" sz="1200" kern="1200" dirty="0" err="1">
                    <a:solidFill>
                      <a:schemeClr val="tx1"/>
                    </a:solidFill>
                    <a:effectLst/>
                    <a:latin typeface="+mn-lt"/>
                    <a:ea typeface="+mn-ea"/>
                    <a:cs typeface="+mn-cs"/>
                  </a:rPr>
                  <a:t>xxxx</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这就是</a:t>
                </a:r>
                <a:r>
                  <a:rPr lang="en-US" altLang="zh-CN" dirty="0"/>
                  <a:t>NS</a:t>
                </a:r>
                <a:r>
                  <a:rPr lang="zh-CN" altLang="en-US" dirty="0"/>
                  <a:t>方程。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在拉格朗日视角和欧拉视角上有不同形式的</a:t>
                </a:r>
                <a:r>
                  <a:rPr lang="en-US" altLang="zh-CN" dirty="0"/>
                  <a:t>NS</a:t>
                </a:r>
                <a:r>
                  <a:rPr lang="zh-CN" altLang="en-US" dirty="0"/>
                  <a:t>方程</a:t>
                </a:r>
                <a:endParaRPr lang="en-US" altLang="zh-CN" dirty="0"/>
              </a:p>
              <a:p>
                <a:endParaRPr lang="en-US" altLang="zh-CN" dirty="0"/>
              </a:p>
              <a:p>
                <a:r>
                  <a:rPr lang="zh-CN" altLang="en-US" dirty="0"/>
                  <a:t>第一条是拉格朗日视角的</a:t>
                </a:r>
                <a:r>
                  <a:rPr lang="en-US" altLang="zh-CN" dirty="0"/>
                  <a:t>NS</a:t>
                </a:r>
                <a:r>
                  <a:rPr lang="zh-CN" altLang="en-US" dirty="0"/>
                  <a:t>方程。第二条是欧拉视角的</a:t>
                </a:r>
                <a:r>
                  <a:rPr lang="en-US" altLang="zh-CN" dirty="0"/>
                  <a:t>NS</a:t>
                </a:r>
                <a:r>
                  <a:rPr lang="zh-CN" altLang="en-US" dirty="0"/>
                  <a:t>方程。大家可以看到，拉格朗日视角的</a:t>
                </a:r>
                <a:r>
                  <a:rPr lang="en-US" altLang="zh-CN" dirty="0"/>
                  <a:t>NS</a:t>
                </a:r>
                <a:r>
                  <a:rPr lang="zh-CN" altLang="en-US" dirty="0"/>
                  <a:t>方程是物质导数形式的。而欧拉视角的却是偏导数形式的。就是两个蓝色方框部分。</a:t>
                </a:r>
                <a:endParaRPr lang="en-US" altLang="zh-CN" dirty="0"/>
              </a:p>
              <a:p>
                <a:endParaRPr lang="en-US" altLang="zh-CN" dirty="0"/>
              </a:p>
              <a:p>
                <a:r>
                  <a:rPr lang="zh-CN" altLang="en-US" dirty="0"/>
                  <a:t>这里就涉及到前面物质导数的物理意义了。我们刚才推导</a:t>
                </a:r>
                <a:r>
                  <a:rPr lang="en-US" altLang="zh-CN" dirty="0"/>
                  <a:t>NS</a:t>
                </a:r>
                <a:r>
                  <a:rPr lang="zh-CN" altLang="en-US" dirty="0"/>
                  <a:t>方程的时候，我们对粒子受力分析是基于拉格朗日视角分析的，所以不需要对流项。而且前面物质导数的定义我们也是基于拉格朗日视角来定义的。</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拉格朗日视角的物质导数可以转换成欧拉视角的一种形式，那就是偏</a:t>
                </a:r>
                <a:r>
                  <a:rPr lang="en-US" altLang="zh-CN" dirty="0"/>
                  <a:t>u</a:t>
                </a:r>
                <a:r>
                  <a:rPr lang="zh-CN" altLang="en-US" dirty="0"/>
                  <a:t>偏</a:t>
                </a:r>
                <a:r>
                  <a:rPr lang="en-US" altLang="zh-CN" dirty="0"/>
                  <a:t>t</a:t>
                </a:r>
                <a:r>
                  <a:rPr lang="zh-CN" altLang="en-US" dirty="0"/>
                  <a:t>加上速度点乘速度的梯度。这是因为欧拉视角我们关注的是空间中的一个固定点，因而物质导数就变成了给定点上的速度随时间变化率 偏</a:t>
                </a:r>
                <a:r>
                  <a:rPr lang="en-US" altLang="zh-CN" dirty="0"/>
                  <a:t>u</a:t>
                </a:r>
                <a:r>
                  <a:rPr lang="zh-CN" altLang="en-US" dirty="0"/>
                  <a:t>偏</a:t>
                </a:r>
                <a:r>
                  <a:rPr lang="en-US" altLang="zh-CN" dirty="0"/>
                  <a:t>t</a:t>
                </a:r>
                <a:r>
                  <a:rPr lang="zh-CN" altLang="en-US" sz="1200" kern="1200" dirty="0">
                    <a:solidFill>
                      <a:schemeClr val="tx1"/>
                    </a:solidFill>
                    <a:effectLst/>
                    <a:latin typeface="+mn-lt"/>
                    <a:ea typeface="+mn-ea"/>
                    <a:cs typeface="+mn-cs"/>
                  </a:rPr>
                  <a:t>与在流体先前的速度场作用下的变化率 速度 点乘 速度梯度之和。也就是之前我们提到的当地导数和迁移导数两部分。</a:t>
                </a:r>
                <a:endParaRPr lang="zh-CN" altLang="en-US" dirty="0">
                  <a:effectLst/>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现在我们来看另外一条方程</a:t>
                </a:r>
                <a:r>
                  <a:rPr lang="en-US" altLang="zh-CN" dirty="0"/>
                  <a:t>——</a:t>
                </a:r>
                <a:r>
                  <a:rPr lang="zh-CN" altLang="en-US" dirty="0"/>
                  <a:t>质量守恒方程</a:t>
                </a:r>
                <a:endParaRPr lang="en-US" altLang="zh-CN" dirty="0"/>
              </a:p>
              <a:p>
                <a:endParaRPr lang="en-US" altLang="zh-CN" dirty="0"/>
              </a:p>
              <a:p>
                <a:r>
                  <a:rPr lang="zh-CN" altLang="en-US" dirty="0"/>
                  <a:t>这里就不过多的做物理细节描述，有一点我们需要知道的，通常情况下，流体的体积变化非常小，可压缩流体的模拟涉及到的情况非常复杂，往往需要昂贵的计算资源开销，为此，在计算机中常常把流体看成是不可压缩，也就是体积和密度均为常数。</a:t>
                </a:r>
                <a:endParaRPr lang="en-US" altLang="zh-CN" dirty="0"/>
              </a:p>
              <a:p>
                <a:endParaRPr lang="en-US" altLang="zh-CN" dirty="0"/>
              </a:p>
              <a:p>
                <a:r>
                  <a:rPr lang="zh-CN" altLang="en-US" dirty="0"/>
                  <a:t>通过围绕边界曲面</a:t>
                </a:r>
                <a:r>
                  <a:rPr lang="en-US" altLang="zh-CN" dirty="0"/>
                  <a:t>S</a:t>
                </a:r>
                <a:r>
                  <a:rPr lang="zh-CN" altLang="en-US" dirty="0"/>
                  <a:t>对流体速度</a:t>
                </a:r>
                <a:r>
                  <a:rPr lang="en-US" altLang="zh-CN" dirty="0"/>
                  <a:t>u</a:t>
                </a:r>
                <a:r>
                  <a:rPr lang="zh-CN" altLang="en-US" dirty="0"/>
                  <a:t>在曲面法线方向上的分量来衡量这部分流体体积变化率，这里我们用前面提到的高斯散度定理：即速度在面法线上的面积分等于散度在体积上的体积分。因为不可压缩，所以体积变化率为</a:t>
                </a:r>
                <a:r>
                  <a:rPr lang="en-US" altLang="zh-CN" dirty="0"/>
                  <a:t>0</a:t>
                </a:r>
                <a:r>
                  <a:rPr lang="zh-CN" altLang="en-US" dirty="0"/>
                  <a:t>，也就是这个体积分为</a:t>
                </a:r>
                <a:r>
                  <a:rPr lang="en-US" altLang="zh-CN" dirty="0"/>
                  <a:t>0</a:t>
                </a:r>
                <a:r>
                  <a:rPr lang="zh-CN" altLang="en-US" dirty="0"/>
                  <a:t>。明显体积不可能为</a:t>
                </a:r>
                <a:r>
                  <a:rPr lang="en-US" altLang="zh-CN" dirty="0"/>
                  <a:t>0</a:t>
                </a:r>
                <a:r>
                  <a:rPr lang="zh-CN" altLang="en-US" dirty="0"/>
                  <a:t>，所以也就只有被积项为</a:t>
                </a:r>
                <a:r>
                  <a:rPr lang="en-US" altLang="zh-CN" dirty="0"/>
                  <a:t>0</a:t>
                </a:r>
                <a:r>
                  <a:rPr lang="zh-CN" altLang="en-US" dirty="0"/>
                  <a:t>，也就是速度的散度为</a:t>
                </a:r>
                <a:r>
                  <a:rPr lang="en-US" altLang="zh-CN" dirty="0"/>
                  <a:t>0</a:t>
                </a:r>
                <a:r>
                  <a:rPr lang="zh-CN" altLang="en-US" dirty="0"/>
                  <a:t>。</a:t>
                </a:r>
                <a:endParaRPr lang="en-US" altLang="zh-CN" dirty="0"/>
              </a:p>
              <a:p>
                <a:endParaRPr lang="en-US" altLang="zh-CN" dirty="0"/>
              </a:p>
              <a:p>
                <a:r>
                  <a:rPr lang="zh-CN" altLang="en-US" dirty="0"/>
                  <a:t>速度场无散度表明该速度场中任意一点上都是有进必有出。像右图那样，公司规定只有</a:t>
                </a:r>
                <a:r>
                  <a:rPr lang="en-US" altLang="zh-CN" dirty="0"/>
                  <a:t>10%</a:t>
                </a:r>
                <a:r>
                  <a:rPr lang="zh-CN" altLang="en-US" dirty="0"/>
                  <a:t>的人加班，当前已经有</a:t>
                </a:r>
                <a:r>
                  <a:rPr lang="en-US" altLang="zh-CN" dirty="0"/>
                  <a:t>7</a:t>
                </a:r>
                <a:r>
                  <a:rPr lang="zh-CN" altLang="en-US" dirty="0"/>
                  <a:t>个人在加班了，再回来</a:t>
                </a:r>
                <a:r>
                  <a:rPr lang="en-US" altLang="zh-CN" dirty="0"/>
                  <a:t>7</a:t>
                </a:r>
                <a:r>
                  <a:rPr lang="zh-CN" altLang="en-US" dirty="0"/>
                  <a:t>个人，就必须有</a:t>
                </a:r>
                <a:r>
                  <a:rPr lang="en-US" altLang="zh-CN" dirty="0"/>
                  <a:t>7</a:t>
                </a:r>
                <a:r>
                  <a:rPr lang="zh-CN" altLang="en-US" dirty="0"/>
                  <a:t>个人离开，这就是有进必有出。</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我们先看一个英伟达的 </a:t>
            </a:r>
            <a:r>
              <a:rPr kumimoji="1" lang="en-US" altLang="zh-CN" dirty="0"/>
              <a:t>flex</a:t>
            </a:r>
            <a:r>
              <a:rPr kumimoji="1" lang="zh-CN" altLang="en-US" dirty="0"/>
              <a:t> </a:t>
            </a:r>
            <a:r>
              <a:rPr kumimoji="1" lang="en-US" altLang="zh-CN" dirty="0"/>
              <a:t>demo</a:t>
            </a:r>
            <a:r>
              <a:rPr kumimoji="1" lang="zh-CN" altLang="en-US" dirty="0"/>
              <a:t> 视频。从视频中，我们可以看到有两个降落伞和一些刚体物体从天而降，最终都落在一个水池里。这些都是基于物理的实时模拟。那么，怎么实现这个物理模拟的效果呢？今天我就给大家分享关于这些物理模拟的入门理论。</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3327761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现在我们已经知道</a:t>
            </a:r>
            <a:r>
              <a:rPr lang="en-US" altLang="zh-CN" dirty="0"/>
              <a:t>NS</a:t>
            </a:r>
            <a:r>
              <a:rPr lang="zh-CN" altLang="en-US" dirty="0"/>
              <a:t>方程是什么了，也知道它的解是随时间变化的流速场，也就是空间中的</a:t>
            </a:r>
            <a:r>
              <a:rPr lang="en-US" altLang="zh-CN" dirty="0"/>
              <a:t>u</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那么接下来我们就要去求解它了。那我们还是分别基于欧拉和拉格朗日两个视角来求解 </a:t>
            </a:r>
            <a:r>
              <a:rPr lang="en" altLang="zh-CN" sz="1200" kern="1200" dirty="0">
                <a:solidFill>
                  <a:schemeClr val="tx1"/>
                </a:solidFill>
                <a:effectLst/>
                <a:latin typeface="+mn-lt"/>
                <a:ea typeface="+mn-ea"/>
                <a:cs typeface="+mn-cs"/>
              </a:rPr>
              <a:t>NS </a:t>
            </a:r>
            <a:r>
              <a:rPr lang="zh-CN" altLang="en-US" sz="1200" kern="1200" dirty="0">
                <a:solidFill>
                  <a:schemeClr val="tx1"/>
                </a:solidFill>
                <a:effectLst/>
                <a:latin typeface="+mn-lt"/>
                <a:ea typeface="+mn-ea"/>
                <a:cs typeface="+mn-cs"/>
              </a:rPr>
              <a:t>方程， 然后对这两种方法进行一个比较。 </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为了简化求解的方程，我们把黏力项去掉，得到的就是无黏力欧拉方程 </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下面我们来看下基于欧拉视角求解速度场</a:t>
            </a:r>
            <a:r>
              <a:rPr lang="en-US" altLang="zh-CN" dirty="0"/>
              <a:t>u</a:t>
            </a:r>
            <a:r>
              <a:rPr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653647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在开始求解前，我们要先确定从连续的物理世界到离散的计算机世界的数据存储结构。 </a:t>
            </a:r>
            <a:endParaRPr lang="zh-CN" altLang="en-US" dirty="0">
              <a:effectLst/>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在流体模拟中，我们一般采用一种叫 </a:t>
            </a:r>
            <a:r>
              <a:rPr lang="en" altLang="zh-CN" sz="1200" b="0" kern="1200" dirty="0">
                <a:solidFill>
                  <a:schemeClr val="tx1"/>
                </a:solidFill>
                <a:effectLst/>
                <a:latin typeface="+mn-lt"/>
                <a:ea typeface="+mn-ea"/>
                <a:cs typeface="+mn-cs"/>
              </a:rPr>
              <a:t>MAC (marker and cell)</a:t>
            </a:r>
            <a:r>
              <a:rPr lang="zh-CN" altLang="en-US" sz="1200" kern="1200" dirty="0">
                <a:solidFill>
                  <a:schemeClr val="tx1"/>
                </a:solidFill>
                <a:effectLst/>
                <a:latin typeface="+mn-lt"/>
                <a:ea typeface="+mn-ea"/>
                <a:cs typeface="+mn-cs"/>
              </a:rPr>
              <a:t>的网格来表示。许多不可压缩流 体模拟的算法都在这个网格结构上呈现出了良好的效率。如图所示</a:t>
            </a:r>
            <a:r>
              <a:rPr lang="en-US" altLang="zh-CN" sz="1200" kern="1200" dirty="0">
                <a:solidFill>
                  <a:schemeClr val="tx1"/>
                </a:solidFill>
                <a:effectLst/>
                <a:latin typeface="+mn-lt"/>
                <a:ea typeface="+mn-ea"/>
                <a:cs typeface="+mn-cs"/>
              </a:rPr>
              <a:t>: </a:t>
            </a:r>
            <a:endParaRPr lang="zh-CN" altLang="en-US" dirty="0">
              <a:effectLst/>
            </a:endParaRPr>
          </a:p>
          <a:p>
            <a:endParaRPr lang="en-US" altLang="zh-CN" dirty="0"/>
          </a:p>
          <a:p>
            <a:r>
              <a:rPr lang="en" altLang="zh-CN" dirty="0"/>
              <a:t>MAC </a:t>
            </a:r>
            <a:r>
              <a:rPr lang="zh-CN" altLang="en-US" dirty="0"/>
              <a:t>网格是一种交叉排列的网格，它的特点就是</a:t>
            </a:r>
            <a:r>
              <a:rPr lang="en-US" altLang="zh-CN" dirty="0"/>
              <a:t>:</a:t>
            </a:r>
            <a:r>
              <a:rPr lang="zh-CN" altLang="en-US" dirty="0"/>
              <a:t>不同类型的物理量存储于网格的不同位置。 </a:t>
            </a:r>
          </a:p>
          <a:p>
            <a:endParaRPr lang="en-US" altLang="zh-CN" dirty="0"/>
          </a:p>
          <a:p>
            <a:r>
              <a:rPr lang="zh-CN" altLang="en-US" dirty="0"/>
              <a:t>以右边这张二维的 </a:t>
            </a:r>
            <a:r>
              <a:rPr lang="en" altLang="zh-CN" dirty="0"/>
              <a:t>MAC </a:t>
            </a:r>
            <a:r>
              <a:rPr lang="zh-CN" altLang="en-US" dirty="0"/>
              <a:t>网格为例，为了便于理解，我们后面都用二维的网格来讲解，三维的直接 类比就可以了。从这张图中，我们可以看到，流体粒子的压力数据存储于网格的中心点，而速度则沿着 笛卡尔坐标被分成了两部分。 </a:t>
            </a:r>
            <a:endParaRPr lang="en-US" altLang="zh-CN" dirty="0"/>
          </a:p>
          <a:p>
            <a:endParaRPr lang="en-US" altLang="zh-CN" dirty="0"/>
          </a:p>
          <a:p>
            <a:r>
              <a:rPr lang="zh-CN" altLang="en-US" dirty="0"/>
              <a:t>有了这个网格表示之后，我们就可以根据中心差分法来估算某个网格点上的物理量了。</a:t>
            </a:r>
            <a:endParaRPr lang="en-US" altLang="zh-CN" dirty="0"/>
          </a:p>
          <a:p>
            <a:endParaRPr lang="en-US" altLang="zh-CN" dirty="0"/>
          </a:p>
          <a:p>
            <a:r>
              <a:rPr lang="zh-CN" altLang="en-US" dirty="0"/>
              <a:t>此外，我们也可以用周围平均法来求出中心点的速度。 </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2335285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我们的内容要主要有三个部分。第一部分是流体基础，这部分包括认识流体、观察流体、流体力学方程、向量微分基础以及物质导数几个小节。</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7505528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接下来我们先讲第一部分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在研究流体之前，我们要对它有一个初步认识。也就是，我们得先搞懂什么是流体。我们一般认为，流体是液体和气体等易于流动的物质的统称。它是区别于固体的物质。但是这个定义不太明确。什么样才是易于流动呢？要正确理解流体和固体的区别，首先要理解什么是流动。</a:t>
            </a:r>
            <a:endParaRPr kumimoji="1" lang="en-US" altLang="zh-CN" dirty="0"/>
          </a:p>
          <a:p>
            <a:endParaRPr kumimoji="1" lang="en-US" altLang="zh-CN" dirty="0"/>
          </a:p>
          <a:p>
            <a:r>
              <a:rPr kumimoji="1" lang="zh-CN" altLang="en-US" dirty="0"/>
              <a:t>我们看右图，中间有一个正方形。当两侧拉的时候，正方形变胖变矮；当两侧压的时候，正方形变瘦变高；当固定底边，在上面侧面施加一个向右的力的时候，则正方形变成平行四边形；当四面压或者四面拉的时候，正方向会相应的变小变大。</a:t>
            </a:r>
            <a:endParaRPr kumimoji="1" lang="en-US" altLang="zh-CN" dirty="0"/>
          </a:p>
          <a:p>
            <a:endParaRPr kumimoji="1" lang="en-US" altLang="zh-CN" dirty="0"/>
          </a:p>
          <a:p>
            <a:r>
              <a:rPr kumimoji="1" lang="zh-CN" altLang="en-US" dirty="0"/>
              <a:t>从这里可以看出，当对物体在不同的力的作用下发生各种不一样的变形。这里，流动是指不断变形的运动。这里变形指的就是物体形状的变化。</a:t>
            </a:r>
            <a:endParaRPr kumimoji="1" lang="en-US" altLang="zh-CN" dirty="0"/>
          </a:p>
          <a:p>
            <a:endParaRPr kumimoji="1" lang="en-US" altLang="zh-CN" dirty="0"/>
          </a:p>
          <a:p>
            <a:r>
              <a:rPr kumimoji="1" lang="zh-CN" altLang="en-US" dirty="0"/>
              <a:t>水装在杯子里的时候，我们是不能判断它是液体还是固体。当我们把它倒出来的时候，能流出来的是水、是液体，不能流出来的是冰，是固体。这也就是说，判断一种物质是流体还是固体，我们不能从其成分来判断，而是要根据它受力时的运动状态来判断。</a:t>
            </a:r>
            <a:endParaRPr kumimoji="1" lang="en-US" altLang="zh-CN" dirty="0"/>
          </a:p>
          <a:p>
            <a:endParaRPr kumimoji="1" lang="en-US" altLang="zh-CN" dirty="0"/>
          </a:p>
          <a:p>
            <a:r>
              <a:rPr kumimoji="1" lang="zh-CN" altLang="en-US" dirty="0"/>
              <a:t>另外固体可以放在桌子上保持静止状态，而流体需要装在容器里才行。原因是只有状态容重，才能是流体内不受剪切力作用。流体内部只有存在剪切力，就不可能出于静止状态，而是会不断发生变形运动，也就是流动。</a:t>
            </a:r>
            <a:endParaRPr kumimoji="1" lang="en-US" altLang="zh-CN" dirty="0"/>
          </a:p>
          <a:p>
            <a:endParaRPr kumimoji="1" lang="en-US" altLang="zh-CN" dirty="0"/>
          </a:p>
          <a:p>
            <a:r>
              <a:rPr kumimoji="1" lang="zh-CN" altLang="en-US" dirty="0"/>
              <a:t>因此，我们给流体一个严格定义：在任意小的剪切力作用下，都会发生连续不断的角变形的物质。</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在对流体有了初步认识之后，我们可以对流体运动进行观察和研究了。</a:t>
            </a:r>
            <a:endParaRPr lang="en-US" altLang="zh-CN" dirty="0"/>
          </a:p>
          <a:p>
            <a:endParaRPr lang="en-US" altLang="zh-CN" dirty="0"/>
          </a:p>
          <a:p>
            <a:r>
              <a:rPr lang="zh-CN" altLang="en-US" dirty="0"/>
              <a:t>对流体观察，一般分成两个视角，欧拉视角和拉格朗日视角。</a:t>
            </a:r>
            <a:endParaRPr lang="en-US" altLang="zh-CN" dirty="0"/>
          </a:p>
          <a:p>
            <a:endParaRPr lang="en-US" altLang="zh-CN" dirty="0"/>
          </a:p>
          <a:p>
            <a:r>
              <a:rPr lang="zh-CN" altLang="en-US" dirty="0"/>
              <a:t>欧拉视角是指在固定的位置，观察流体流过对应位置时的物理量。</a:t>
            </a:r>
            <a:endParaRPr lang="en-US" altLang="zh-CN" dirty="0"/>
          </a:p>
          <a:p>
            <a:r>
              <a:rPr lang="zh-CN" altLang="en-US" dirty="0"/>
              <a:t>拉格朗日视角是把流体看成是一个个运动的粒子组成，粒子携带着自己的位置和速度等物理量。</a:t>
            </a:r>
            <a:endParaRPr lang="en-US" altLang="zh-CN" dirty="0"/>
          </a:p>
          <a:p>
            <a:endParaRPr lang="en-US" altLang="zh-CN" dirty="0"/>
          </a:p>
          <a:p>
            <a:r>
              <a:rPr lang="zh-CN" altLang="en-US" dirty="0"/>
              <a:t>对于欧拉视角，你是岿然不动地坐在那里，每时每刻问自己一个问题，经过我这个位置的物质的速度是多少；而拉格朗日视角，你可以把自己想象成一条随波逐流的小船，每时每刻问自己另一个问题，我现在的位置在哪里以及我现在的速度是多少，也就是说你是随你模拟的物质一起移动。</a:t>
            </a:r>
            <a:endParaRPr lang="en-US" altLang="zh-CN" dirty="0"/>
          </a:p>
          <a:p>
            <a:endParaRPr lang="en-US" altLang="zh-CN" dirty="0"/>
          </a:p>
          <a:p>
            <a:r>
              <a:rPr lang="zh-CN" altLang="en-US" dirty="0"/>
              <a:t>左图是一个典型的基于欧拉视角的烟雾模拟。而右图就是开场动画的截图，是一种基于拉格朗日视角的模拟。这里的降落伞、降落伞下面连接兔子的绳子、兔子、还有下面的流体，都是各种粒子模拟的，所以粒子不仅可以模拟水，还可以模拟各种各样的东西。</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接下来先简单介绍下计算流体力学里面的一些数学和物理建模的知识。那就是纳维</a:t>
            </a:r>
            <a:r>
              <a:rPr lang="en-US" altLang="zh-CN" dirty="0"/>
              <a:t>-</a:t>
            </a:r>
            <a:r>
              <a:rPr lang="zh-CN" altLang="en-US" dirty="0"/>
              <a:t>斯托克斯方程，我们简称</a:t>
            </a:r>
            <a:r>
              <a:rPr lang="en-US" altLang="zh-CN" dirty="0"/>
              <a:t>NS</a:t>
            </a:r>
            <a:r>
              <a:rPr lang="zh-CN" altLang="en-US" dirty="0"/>
              <a:t>方程。后面我们会深入推导和求解该方程。</a:t>
            </a:r>
            <a:endParaRPr lang="en-US" altLang="zh-CN" dirty="0"/>
          </a:p>
          <a:p>
            <a:endParaRPr lang="en-US" altLang="zh-CN" dirty="0"/>
          </a:p>
          <a:p>
            <a:r>
              <a:rPr lang="en-US" altLang="zh-CN" dirty="0"/>
              <a:t>NS</a:t>
            </a:r>
            <a:r>
              <a:rPr lang="zh-CN" altLang="en-US" dirty="0"/>
              <a:t>方程在欧拉、纳维、柯西和斯托克斯四位大牛经过</a:t>
            </a:r>
            <a:r>
              <a:rPr lang="en-US" altLang="zh-CN" dirty="0"/>
              <a:t>200</a:t>
            </a:r>
            <a:r>
              <a:rPr lang="zh-CN" altLang="en-US" dirty="0"/>
              <a:t>年的不断完善，才有今天的形式。同时也奠定了</a:t>
            </a:r>
            <a:r>
              <a:rPr lang="en-US" altLang="zh-CN" dirty="0"/>
              <a:t>NS</a:t>
            </a:r>
            <a:r>
              <a:rPr lang="zh-CN" altLang="en-US" dirty="0"/>
              <a:t>方程在流体力学里相当牛顿三大运动定理在经典力学里面的地位。目前</a:t>
            </a:r>
            <a:r>
              <a:rPr lang="en-US" altLang="zh-CN" dirty="0"/>
              <a:t>NS</a:t>
            </a:r>
            <a:r>
              <a:rPr lang="zh-CN" altLang="en-US" dirty="0"/>
              <a:t>方程被广泛应用到模拟海流、飞机起飞后的湍流、医学中血液流动等领域里。</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这部分是基础，所以我们先不深入</a:t>
            </a:r>
            <a:r>
              <a:rPr lang="en-US" altLang="zh-CN" dirty="0"/>
              <a:t>NS</a:t>
            </a:r>
            <a:r>
              <a:rPr lang="zh-CN" altLang="en-US" dirty="0"/>
              <a:t>方程，我们先回顾几个比较重要的向量微分基础知识：</a:t>
            </a:r>
            <a:r>
              <a:rPr lang="en-US" altLang="zh-CN" dirty="0" err="1"/>
              <a:t>nabla</a:t>
            </a:r>
            <a:r>
              <a:rPr lang="zh-CN" altLang="en-US" dirty="0"/>
              <a:t>算子、梯度、散度、旋度和拉普拉斯算子。</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我们先来回顾 </a:t>
                </a:r>
                <a:r>
                  <a:rPr lang="en-US" altLang="zh-CN" dirty="0" err="1"/>
                  <a:t>nabla</a:t>
                </a:r>
                <a:r>
                  <a:rPr lang="zh-CN" altLang="en-US" dirty="0"/>
                  <a:t> 算子，也被称为向量微分算子，一般读做 </a:t>
                </a:r>
                <a:r>
                  <a:rPr lang="en-US" altLang="zh-CN" dirty="0"/>
                  <a:t>del</a:t>
                </a:r>
                <a:r>
                  <a:rPr lang="zh-CN" altLang="en-US" dirty="0"/>
                  <a:t>。记作这种形式。</a:t>
                </a:r>
                <a:endParaRPr lang="en-US" altLang="zh-CN" dirty="0"/>
              </a:p>
              <a:p>
                <a:endParaRPr lang="en-US" altLang="zh-CN" dirty="0"/>
              </a:p>
              <a:p>
                <a:r>
                  <a:rPr lang="zh-CN" altLang="en-US" dirty="0"/>
                  <a:t>它可以直接作用于函数</a:t>
                </a:r>
                <a:r>
                  <a:rPr lang="en-US" altLang="zh-CN" dirty="0"/>
                  <a:t>F</a:t>
                </a:r>
                <a:r>
                  <a:rPr lang="zh-CN" altLang="en-US" dirty="0"/>
                  <a:t>，得到梯度。</a:t>
                </a:r>
                <a:endParaRPr lang="en-US" altLang="zh-CN" dirty="0"/>
              </a:p>
              <a:p>
                <a:r>
                  <a:rPr lang="zh-CN" altLang="en-US" dirty="0"/>
                  <a:t>也可以与非标量函数</a:t>
                </a:r>
                <a:r>
                  <a:rPr lang="en-US" altLang="zh-CN" dirty="0"/>
                  <a:t>F</a:t>
                </a:r>
                <a:r>
                  <a:rPr lang="zh-CN" altLang="en-US" dirty="0"/>
                  <a:t>做点乘，得到散度</a:t>
                </a:r>
                <a:endParaRPr lang="en-US" altLang="zh-CN" dirty="0"/>
              </a:p>
              <a:p>
                <a:r>
                  <a:rPr lang="zh-CN" altLang="en-US" dirty="0"/>
                  <a:t>还可以与非标量函数</a:t>
                </a:r>
                <a:r>
                  <a:rPr lang="en-US" altLang="zh-CN" dirty="0"/>
                  <a:t>F</a:t>
                </a:r>
                <a:r>
                  <a:rPr lang="zh-CN" altLang="en-US" dirty="0"/>
                  <a:t>做叉乘，得到旋度</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79952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2021/7/1</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2021/7/1</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2021/7/1</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2021/7/1</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2021/7/1</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2021/7/1</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2021/7/1</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2021/7/1</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2021/7/1</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2021/7/1</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2021/7/1</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1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crdownload"/></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23.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6.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8.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24" Type="http://schemas.openxmlformats.org/officeDocument/2006/relationships/image" Target="../media/image6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9.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9.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5.crdownload"/><Relationship Id="rId4" Type="http://schemas.openxmlformats.org/officeDocument/2006/relationships/image" Target="../media/image650.png"/></Relationships>
</file>

<file path=ppt/slides/_rels/slide3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19.png"/><Relationship Id="rId4" Type="http://schemas.openxmlformats.org/officeDocument/2006/relationships/image" Target="../media/image18.gif"/></Relationships>
</file>

<file path=ppt/slides/_rels/slide3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4.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35.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36.gif"/></Relationships>
</file>

<file path=ppt/slides/_rels/slide3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9.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51.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52.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4.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1"/>
                </a:solidFill>
              </a:rPr>
              <a:t>基于力的流体模拟</a:t>
            </a:r>
            <a:endParaRPr kumimoji="1" lang="en-US" altLang="zh-CN"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方程求解</a:t>
            </a:r>
            <a:endParaRPr kumimoji="1" lang="en-US" altLang="zh-CN" dirty="0">
              <a:solidFill>
                <a:schemeClr val="accent3"/>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108501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pPr lvl="1"/>
            <a:r>
              <a:rPr kumimoji="1" lang="en-US" altLang="zh-CN" b="1" dirty="0">
                <a:solidFill>
                  <a:schemeClr val="accent3"/>
                </a:solidFill>
              </a:rPr>
              <a:t>NS</a:t>
            </a:r>
            <a:r>
              <a:rPr kumimoji="1" lang="zh-CN" altLang="en-US" b="1" dirty="0">
                <a:solidFill>
                  <a:schemeClr val="accent3"/>
                </a:solidFill>
              </a:rPr>
              <a:t>方程的推导</a:t>
            </a:r>
            <a:endParaRPr kumimoji="1" lang="en-US" altLang="zh-CN" b="1"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3073727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pPr lvl="1"/>
            <a:r>
              <a:rPr kumimoji="1" lang="en-US" altLang="zh-CN" b="1" dirty="0">
                <a:solidFill>
                  <a:schemeClr val="accent3"/>
                </a:solidFill>
              </a:rPr>
              <a:t>NS</a:t>
            </a:r>
            <a:r>
              <a:rPr kumimoji="1" lang="zh-CN" altLang="en-US" b="1" dirty="0">
                <a:solidFill>
                  <a:schemeClr val="accent3"/>
                </a:solidFill>
              </a:rPr>
              <a:t>方程的推导</a:t>
            </a:r>
            <a:endParaRPr kumimoji="1" lang="en-US" altLang="zh-CN" b="1" dirty="0">
              <a:solidFill>
                <a:schemeClr val="accent3"/>
              </a:solidFill>
            </a:endParaRPr>
          </a:p>
          <a:p>
            <a:pPr lvl="1"/>
            <a:r>
              <a:rPr kumimoji="1" lang="en-US" altLang="zh-CN" dirty="0">
                <a:solidFill>
                  <a:schemeClr val="accent3"/>
                </a:solidFill>
              </a:rPr>
              <a:t>NS</a:t>
            </a:r>
            <a:r>
              <a:rPr kumimoji="1" lang="zh-CN" altLang="en-US" dirty="0">
                <a:solidFill>
                  <a:schemeClr val="accent3"/>
                </a:solidFill>
              </a:rPr>
              <a:t>方程求解</a:t>
            </a:r>
            <a:endParaRPr kumimoji="1" lang="en-US" altLang="zh-CN" dirty="0">
              <a:solidFill>
                <a:schemeClr val="accent3"/>
              </a:solidFill>
            </a:endParaRPr>
          </a:p>
          <a:p>
            <a:pPr lvl="2"/>
            <a:r>
              <a:rPr kumimoji="1" lang="zh-CN" altLang="en-US" b="1" dirty="0">
                <a:solidFill>
                  <a:schemeClr val="accent1"/>
                </a:solidFill>
              </a:rPr>
              <a:t>基于欧拉视角求解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3577201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908210" y="4482410"/>
            <a:ext cx="2148576" cy="2300566"/>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9025797" y="304231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9025797" y="3042315"/>
                <a:ext cx="2673693" cy="1418593"/>
              </a:xfrm>
              <a:prstGeom prst="rect">
                <a:avLst/>
              </a:prstGeom>
              <a:blipFill>
                <a:blip r:embed="rId2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758604" y="3675206"/>
            <a:ext cx="1267193" cy="597626"/>
          </a:xfrm>
          <a:prstGeom prst="bentConnector3">
            <a:avLst>
              <a:gd name="adj1" fmla="val 50000"/>
            </a:avLst>
          </a:prstGeom>
          <a:ln w="793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1D18258-D6A0-4EF8-AFE4-55B496F7304B}"/>
                  </a:ext>
                </a:extLst>
              </p:cNvPr>
              <p:cNvSpPr/>
              <p:nvPr/>
            </p:nvSpPr>
            <p:spPr>
              <a:xfrm>
                <a:off x="8286353" y="2105821"/>
                <a:ext cx="1621857" cy="427809"/>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sz="1400" i="1" smtClean="0">
                            <a:solidFill>
                              <a:schemeClr val="accent1"/>
                            </a:solidFill>
                            <a:latin typeface="Cambria Math" panose="02040503050406030204" pitchFamily="18" charset="0"/>
                          </a:rPr>
                        </m:ctrlPr>
                      </m:fPr>
                      <m:num>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r>
                              <a:rPr lang="en-US" altLang="zh-CN" sz="1400" i="1" smtClean="0">
                                <a:solidFill>
                                  <a:schemeClr val="accent1"/>
                                </a:solidFill>
                                <a:latin typeface="Cambria Math" panose="02040503050406030204" pitchFamily="18" charset="0"/>
                              </a:rPr>
                              <m:t>+1</m:t>
                            </m:r>
                          </m:sup>
                        </m:sSup>
                        <m:r>
                          <a:rPr lang="en-US" altLang="zh-CN" sz="1400" i="1" smtClean="0">
                            <a:solidFill>
                              <a:schemeClr val="accent1"/>
                            </a:solidFill>
                            <a:latin typeface="Cambria Math" panose="02040503050406030204" pitchFamily="18" charset="0"/>
                          </a:rPr>
                          <m:t>−</m:t>
                        </m:r>
                        <m:r>
                          <m:rPr>
                            <m:nor/>
                          </m:rPr>
                          <a:rPr lang="en-US" altLang="zh-CN" sz="1400" i="1" dirty="0" smtClean="0">
                            <a:solidFill>
                              <a:schemeClr val="accent1"/>
                            </a:solidFill>
                            <a:latin typeface="Cambria Math" panose="02040503050406030204" pitchFamily="18" charset="0"/>
                          </a:rPr>
                          <m:t> </m:t>
                        </m:r>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sup>
                        </m:sSup>
                      </m:num>
                      <m:den>
                        <m:r>
                          <a:rPr lang="en-US" altLang="zh-CN" sz="1400" i="1" smtClean="0">
                            <a:solidFill>
                              <a:schemeClr val="accent1"/>
                            </a:solidFill>
                            <a:latin typeface="Cambria Math" panose="02040503050406030204" pitchFamily="18" charset="0"/>
                          </a:rPr>
                          <m:t>∆</m:t>
                        </m:r>
                        <m:r>
                          <a:rPr lang="en-US" altLang="zh-CN" sz="1400" i="1" smtClean="0">
                            <a:solidFill>
                              <a:schemeClr val="accent1"/>
                            </a:solidFill>
                            <a:latin typeface="Cambria Math" panose="02040503050406030204" pitchFamily="18" charset="0"/>
                          </a:rPr>
                          <m:t>𝑡</m:t>
                        </m:r>
                      </m:den>
                    </m:f>
                  </m:oMath>
                </a14:m>
                <a:r>
                  <a:rPr lang="en-US" altLang="zh-CN" sz="1400" i="1" dirty="0">
                    <a:solidFill>
                      <a:schemeClr val="accent1"/>
                    </a:solidFill>
                    <a:latin typeface="Cambria Math" panose="02040503050406030204" pitchFamily="18" charset="0"/>
                  </a:rPr>
                  <a:t> </a:t>
                </a:r>
                <a14:m>
                  <m:oMath xmlns:m="http://schemas.openxmlformats.org/officeDocument/2006/math">
                    <m:r>
                      <a:rPr lang="en-US" altLang="zh-CN" sz="1400" i="1" smtClean="0">
                        <a:solidFill>
                          <a:schemeClr val="dk1"/>
                        </a:solidFill>
                        <a:latin typeface="Cambria Math" panose="02040503050406030204" pitchFamily="18" charset="0"/>
                      </a:rPr>
                      <m:t>+</m:t>
                    </m:r>
                    <m:f>
                      <m:fPr>
                        <m:ctrlPr>
                          <a:rPr lang="en-US" altLang="zh-CN" sz="1400" i="1" smtClean="0">
                            <a:solidFill>
                              <a:schemeClr val="accent2"/>
                            </a:solidFill>
                            <a:latin typeface="Cambria Math" panose="02040503050406030204" pitchFamily="18" charset="0"/>
                          </a:rPr>
                        </m:ctrlPr>
                      </m:fPr>
                      <m:num>
                        <m:r>
                          <a:rPr lang="en-US" altLang="zh-CN" sz="1400" i="1" smtClean="0">
                            <a:solidFill>
                              <a:schemeClr val="accent2"/>
                            </a:solidFill>
                            <a:latin typeface="Cambria Math" panose="02040503050406030204" pitchFamily="18" charset="0"/>
                          </a:rPr>
                          <m:t>1</m:t>
                        </m:r>
                      </m:num>
                      <m:den>
                        <m:r>
                          <a:rPr lang="zh-CN" altLang="en-US" sz="1400" i="1">
                            <a:solidFill>
                              <a:schemeClr val="accent2"/>
                            </a:solidFill>
                            <a:latin typeface="Cambria Math" panose="02040503050406030204" pitchFamily="18" charset="0"/>
                          </a:rPr>
                          <m:t>𝜌</m:t>
                        </m:r>
                      </m:den>
                    </m:f>
                    <m:r>
                      <m:rPr>
                        <m:sty m:val="p"/>
                      </m:rPr>
                      <a:rPr lang="en-US" altLang="zh-CN" sz="1400" i="1" smtClean="0">
                        <a:solidFill>
                          <a:schemeClr val="accent2"/>
                        </a:solidFill>
                        <a:latin typeface="Cambria Math" panose="02040503050406030204" pitchFamily="18" charset="0"/>
                      </a:rPr>
                      <m:t>∇</m:t>
                    </m:r>
                    <m:r>
                      <a:rPr lang="en-US" altLang="zh-CN" sz="1400" i="1" smtClean="0">
                        <a:solidFill>
                          <a:schemeClr val="accent2"/>
                        </a:solidFill>
                        <a:latin typeface="Cambria Math" panose="02040503050406030204" pitchFamily="18" charset="0"/>
                      </a:rPr>
                      <m:t>𝑝</m:t>
                    </m:r>
                  </m:oMath>
                </a14:m>
                <a:r>
                  <a:rPr lang="en-US" altLang="zh-CN" sz="1400" i="1" dirty="0">
                    <a:solidFill>
                      <a:schemeClr val="dk1"/>
                    </a:solidFill>
                    <a:latin typeface="Cambria Math" panose="02040503050406030204" pitchFamily="18" charset="0"/>
                  </a:rPr>
                  <a:t>=0</a:t>
                </a:r>
                <a:endParaRPr lang="zh-CN" altLang="en-US" sz="1400" i="1" dirty="0">
                  <a:solidFill>
                    <a:schemeClr val="dk1"/>
                  </a:solidFill>
                  <a:latin typeface="Cambria Math" panose="02040503050406030204" pitchFamily="18" charset="0"/>
                </a:endParaRPr>
              </a:p>
            </p:txBody>
          </p:sp>
        </mc:Choice>
        <mc:Fallback xmlns="">
          <p:sp>
            <p:nvSpPr>
              <p:cNvPr id="50" name="矩形 49">
                <a:extLst>
                  <a:ext uri="{FF2B5EF4-FFF2-40B4-BE49-F238E27FC236}">
                    <a16:creationId xmlns:a16="http://schemas.microsoft.com/office/drawing/2014/main" id="{D1D18258-D6A0-4EF8-AFE4-55B496F7304B}"/>
                  </a:ext>
                </a:extLst>
              </p:cNvPr>
              <p:cNvSpPr>
                <a:spLocks noRot="1" noChangeAspect="1" noMove="1" noResize="1" noEditPoints="1" noAdjustHandles="1" noChangeArrowheads="1" noChangeShapeType="1" noTextEdit="1"/>
              </p:cNvSpPr>
              <p:nvPr/>
            </p:nvSpPr>
            <p:spPr>
              <a:xfrm>
                <a:off x="8286353" y="2105821"/>
                <a:ext cx="1621857" cy="427809"/>
              </a:xfrm>
              <a:prstGeom prst="rect">
                <a:avLst/>
              </a:prstGeom>
              <a:blipFill>
                <a:blip r:embed="rId24"/>
                <a:stretch>
                  <a:fillRect/>
                </a:stretch>
              </a:blipFill>
              <a:ln w="12700"/>
            </p:spPr>
            <p:txBody>
              <a:bodyPr/>
              <a:lstStyle/>
              <a:p>
                <a:r>
                  <a:rPr lang="zh-CN" altLang="en-US">
                    <a:noFill/>
                  </a:rPr>
                  <a:t> </a:t>
                </a:r>
              </a:p>
            </p:txBody>
          </p:sp>
        </mc:Fallback>
      </mc:AlternateContent>
      <p:cxnSp>
        <p:nvCxnSpPr>
          <p:cNvPr id="62" name="连接符: 肘形 61">
            <a:extLst>
              <a:ext uri="{FF2B5EF4-FFF2-40B4-BE49-F238E27FC236}">
                <a16:creationId xmlns:a16="http://schemas.microsoft.com/office/drawing/2014/main" id="{418E0E1B-9867-42B5-AB71-EFAD91964A0D}"/>
              </a:ext>
            </a:extLst>
          </p:cNvPr>
          <p:cNvCxnSpPr>
            <a:cxnSpLocks/>
            <a:stCxn id="50" idx="2"/>
            <a:endCxn id="6" idx="0"/>
          </p:cNvCxnSpPr>
          <p:nvPr/>
        </p:nvCxnSpPr>
        <p:spPr>
          <a:xfrm rot="16200000" flipH="1">
            <a:off x="9475621" y="2155291"/>
            <a:ext cx="508685" cy="1265362"/>
          </a:xfrm>
          <a:prstGeom prst="bent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6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P spid="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en-US" altLang="zh-CN" dirty="0"/>
              <a:t>NS</a:t>
            </a:r>
            <a:r>
              <a:rPr kumimoji="1" lang="zh-CN" altLang="en-US" dirty="0"/>
              <a:t>方程求解</a:t>
            </a:r>
            <a:endParaRPr kumimoji="1" lang="en-US" altLang="zh-CN" dirty="0"/>
          </a:p>
          <a:p>
            <a:pPr lvl="2"/>
            <a:r>
              <a:rPr kumimoji="1" lang="zh-CN" altLang="en-US" dirty="0"/>
              <a:t>基于欧拉视角求解</a:t>
            </a:r>
            <a:r>
              <a:rPr kumimoji="1" lang="en-US" altLang="zh-CN" dirty="0"/>
              <a:t>NS</a:t>
            </a:r>
            <a:r>
              <a:rPr kumimoji="1" lang="zh-CN" altLang="en-US" dirty="0"/>
              <a:t>方程</a:t>
            </a:r>
            <a:endParaRPr kumimoji="1" lang="en-US" altLang="zh-CN" dirty="0"/>
          </a:p>
          <a:p>
            <a:pPr lvl="2"/>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xmlns="">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xmlns="">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xmlns="">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solidFill>
                  <a:schemeClr val="accent3"/>
                </a:solidFill>
              </a:rPr>
              <a:t>基于力的流体模拟</a:t>
            </a:r>
            <a:endParaRPr kumimoji="1" lang="en-US" altLang="zh-CN" dirty="0">
              <a:solidFill>
                <a:schemeClr val="accent3"/>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dirty="0">
                <a:solidFill>
                  <a:schemeClr val="accent3"/>
                </a:solidFill>
              </a:rPr>
              <a:t>NS</a:t>
            </a:r>
            <a:r>
              <a:rPr kumimoji="1" lang="zh-CN" altLang="en-US" dirty="0">
                <a:solidFill>
                  <a:schemeClr val="accent3"/>
                </a:solidFill>
              </a:rPr>
              <a:t>方程求解</a:t>
            </a:r>
            <a:endParaRPr kumimoji="1" lang="en-US" altLang="zh-CN" dirty="0">
              <a:solidFill>
                <a:schemeClr val="accent3"/>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r>
              <a:rPr kumimoji="1" lang="zh-CN" altLang="en-US" dirty="0">
                <a:solidFill>
                  <a:schemeClr val="accent3"/>
                </a:solidFill>
              </a:rPr>
              <a:t>基于约束的流体模拟</a:t>
            </a:r>
            <a:endParaRPr kumimoji="1" lang="en-US" altLang="zh-CN" dirty="0">
              <a:solidFill>
                <a:schemeClr val="accent3"/>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Fluid</a:t>
            </a:r>
            <a:endParaRPr kumimoji="1" lang="zh-CN" altLang="en-US" dirty="0">
              <a:solidFill>
                <a:schemeClr val="accent3"/>
              </a:solidFill>
            </a:endParaRPr>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6"/>
                                        </p:tgtEl>
                                        <p:attrNameLst>
                                          <p:attrName>style.visibility</p:attrName>
                                        </p:attrNameLst>
                                      </p:cBhvr>
                                      <p:to>
                                        <p:strVal val="visible"/>
                                      </p:to>
                                    </p:set>
                                    <p:animEffect transition="in" filter="fade">
                                      <p:cBhvr>
                                        <p:cTn id="21" dur="500"/>
                                        <p:tgtEl>
                                          <p:spTgt spid="16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7"/>
                                        </p:tgtEl>
                                        <p:attrNameLst>
                                          <p:attrName>style.visibility</p:attrName>
                                        </p:attrNameLst>
                                      </p:cBhvr>
                                      <p:to>
                                        <p:strVal val="visible"/>
                                      </p:to>
                                    </p:set>
                                    <p:animEffect transition="in" filter="fade">
                                      <p:cBhvr>
                                        <p:cTn id="30" dur="500"/>
                                        <p:tgtEl>
                                          <p:spTgt spid="16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pPr lvl="1"/>
            <a:r>
              <a:rPr lang="zh-CN" altLang="en-US" dirty="0"/>
              <a:t>作为最普适的流体运动方程，它适用于可压缩变粘度的粘性流体的运动</a:t>
            </a:r>
            <a:endParaRPr lang="en-US" altLang="zh-CN" dirty="0"/>
          </a:p>
          <a:p>
            <a:r>
              <a:rPr lang="zh-CN" altLang="en-US" dirty="0"/>
              <a:t>千禧年七大数学难题之一</a:t>
            </a:r>
            <a:endParaRPr lang="en-US" altLang="zh-CN" dirty="0"/>
          </a:p>
          <a:p>
            <a:pPr lvl="1"/>
            <a:r>
              <a:rPr lang="zh-CN" altLang="en-US" dirty="0"/>
              <a:t>任意位置，任意时间，唯一</a:t>
            </a:r>
            <a:endParaRPr lang="en-US" altLang="zh-CN" dirty="0"/>
          </a:p>
          <a:p>
            <a:pPr lvl="1"/>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93642" y="2991979"/>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11346" y="5506087"/>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220685" y="4223555"/>
            <a:ext cx="4056085" cy="2565064"/>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28400</TotalTime>
  <Words>7971</Words>
  <Application>Microsoft Macintosh PowerPoint</Application>
  <PresentationFormat>宽屏</PresentationFormat>
  <Paragraphs>923</Paragraphs>
  <Slides>66</Slides>
  <Notes>53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66</vt:i4>
      </vt:variant>
    </vt:vector>
  </HeadingPairs>
  <TitlesOfParts>
    <vt:vector size="75" baseType="lpstr">
      <vt:lpstr>等线</vt:lpstr>
      <vt:lpstr>微软雅黑</vt:lpstr>
      <vt:lpstr>微软雅黑 Light</vt:lpstr>
      <vt:lpstr>Varela Round</vt:lpstr>
      <vt:lpstr>Arial</vt:lpstr>
      <vt:lpstr>Cambria Math</vt:lpstr>
      <vt:lpstr>Wingdings</vt:lpstr>
      <vt:lpstr>Office 主题​​</vt:lpstr>
      <vt:lpstr>自定义设计方案</vt:lpstr>
      <vt:lpstr>流体模拟入门</vt:lpstr>
      <vt:lpstr>Flex Demo</vt:lpstr>
      <vt:lpstr>目录</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目录</vt:lpstr>
      <vt:lpstr>NS 方程</vt:lpstr>
      <vt:lpstr>NS 方程——动量方程</vt:lpstr>
      <vt:lpstr>NS 方程——动量方程</vt:lpstr>
      <vt:lpstr>NS 方程——质量守恒方程</vt:lpstr>
      <vt:lpstr>目录</vt:lpstr>
      <vt:lpstr>NS方程的求解</vt:lpstr>
      <vt:lpstr>目录</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T112818</cp:lastModifiedBy>
  <cp:revision>613</cp:revision>
  <dcterms:created xsi:type="dcterms:W3CDTF">2021-05-31T06:56:37Z</dcterms:created>
  <dcterms:modified xsi:type="dcterms:W3CDTF">2021-07-01T01:17:30Z</dcterms:modified>
</cp:coreProperties>
</file>